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 id="2147483694"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76" r:id="rId13"/>
    <p:sldId id="277" r:id="rId14"/>
    <p:sldId id="267" r:id="rId15"/>
    <p:sldId id="268" r:id="rId16"/>
    <p:sldId id="269" r:id="rId17"/>
    <p:sldId id="274" r:id="rId18"/>
    <p:sldId id="270" r:id="rId19"/>
    <p:sldId id="271" r:id="rId20"/>
    <p:sldId id="272" r:id="rId21"/>
    <p:sldId id="273" r:id="rId22"/>
  </p:sldIdLst>
  <p:sldSz cx="9144000" cy="5143500" type="screen16x9"/>
  <p:notesSz cx="6858000" cy="9144000"/>
  <p:embeddedFontLst>
    <p:embeddedFont>
      <p:font typeface="Montserrat" pitchFamily="2" charset="0"/>
      <p:regular r:id="rId24"/>
      <p:bold r:id="rId25"/>
      <p:italic r:id="rId26"/>
      <p:boldItalic r:id="rId27"/>
    </p:embeddedFont>
    <p:embeddedFont>
      <p:font typeface="Montserrat ExtraBold" panose="020F0502020204030204" pitchFamily="34" charset="0"/>
      <p:bold r:id="rId28"/>
      <p:italic r:id="rId29"/>
      <p:boldItalic r:id="rId30"/>
    </p:embeddedFont>
    <p:embeddedFont>
      <p:font typeface="Montserrat Medium"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208"/>
    <p:restoredTop sz="86385"/>
  </p:normalViewPr>
  <p:slideViewPr>
    <p:cSldViewPr snapToGrid="0">
      <p:cViewPr varScale="1">
        <p:scale>
          <a:sx n="163" d="100"/>
          <a:sy n="163" d="100"/>
        </p:scale>
        <p:origin x="200" y="31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SLIDES_API1140999924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SLIDES_API1140999924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e5ad02e756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e5ad02e756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 mentioned earlier</a:t>
            </a:r>
          </a:p>
          <a:p>
            <a:pPr marL="0" lvl="0" indent="0" algn="l" rtl="0">
              <a:spcBef>
                <a:spcPts val="0"/>
              </a:spcBef>
              <a:spcAft>
                <a:spcPts val="0"/>
              </a:spcAft>
              <a:buNone/>
            </a:pPr>
            <a:r>
              <a:rPr lang="en-US" dirty="0"/>
              <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e5ad02e75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e5ad02e75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dirty="0">
                <a:solidFill>
                  <a:schemeClr val="dk2"/>
                </a:solidFill>
                <a:latin typeface="Montserrat"/>
                <a:ea typeface="Montserrat"/>
                <a:cs typeface="Montserrat"/>
                <a:sym typeface="Montserrat"/>
              </a:rPr>
              <a:t>Two parameters required to be speciﬁed are the distance between the observation points (</a:t>
            </a:r>
            <a:r>
              <a:rPr lang="el-GR" altLang="zh-CN" sz="1100" dirty="0">
                <a:solidFill>
                  <a:schemeClr val="dk2"/>
                </a:solidFill>
                <a:latin typeface="Montserrat"/>
                <a:ea typeface="Montserrat"/>
                <a:cs typeface="Montserrat"/>
                <a:sym typeface="Montserrat"/>
              </a:rPr>
              <a:t>ε) </a:t>
            </a:r>
            <a:r>
              <a:rPr lang="en-US" altLang="zh-CN" sz="1100" dirty="0">
                <a:solidFill>
                  <a:schemeClr val="dk2"/>
                </a:solidFill>
                <a:latin typeface="Montserrat"/>
                <a:ea typeface="Montserrat"/>
                <a:cs typeface="Montserrat"/>
                <a:sym typeface="Montserrat"/>
              </a:rPr>
              <a:t>and minimum number of points required to form a cluster (n). </a:t>
            </a:r>
            <a:endParaRPr dirty="0"/>
          </a:p>
        </p:txBody>
      </p:sp>
    </p:spTree>
    <p:extLst>
      <p:ext uri="{BB962C8B-B14F-4D97-AF65-F5344CB8AC3E}">
        <p14:creationId xmlns:p14="http://schemas.microsoft.com/office/powerpoint/2010/main" val="89539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e5ad02e75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e5ad02e75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DBSCAN (Density-Based Spatial Clustering of Applications with Noise) is a density-based clustering algorithm used to discover clusters of arbitrary shapes in data and to identify noise points. It is widely used in spatial data mining and big data analysis.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9927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SLIDES_API1140999924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SLIDES_API1140999924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SLIDES_API1140999924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SLIDES_API1140999924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altLang="zh-CN" b="1" dirty="0"/>
              <a:t>a</a:t>
            </a:r>
            <a:r>
              <a:rPr lang="en-US" altLang="zh-CN" dirty="0"/>
              <a:t> This time series plot shows community activity level trends over the time period from August 4th through September 26th. The agglomerative clustering algorithm identiﬁes four distinct groups that represent similar patterns of disaster response and recovery at the neighborhood level. Plots denote mean activity of each cluster with one standard deviation uncertainty band. </a:t>
            </a:r>
          </a:p>
          <a:p>
            <a:pPr marL="0" lvl="0" indent="0" algn="l" rtl="0">
              <a:spcBef>
                <a:spcPts val="0"/>
              </a:spcBef>
              <a:spcAft>
                <a:spcPts val="0"/>
              </a:spcAft>
              <a:buNone/>
            </a:pPr>
            <a:r>
              <a:rPr lang="en-US" altLang="zh-CN" dirty="0"/>
              <a:t>b The map shows spatial patterns of identiﬁed clusters. Most dark blue neighborhoods show a signiﬁcant decrease in community activities due to devastating ﬂooding near reservoir areas. </a:t>
            </a:r>
          </a:p>
          <a:p>
            <a:pPr marL="0" lvl="0" indent="0" algn="l" rtl="0">
              <a:spcBef>
                <a:spcPts val="0"/>
              </a:spcBef>
              <a:spcAft>
                <a:spcPts val="0"/>
              </a:spcAft>
              <a:buNone/>
            </a:pPr>
            <a:r>
              <a:rPr lang="en-US" altLang="zh-CN" dirty="0"/>
              <a:t>c Illustrative neighborhood activity curves for each cluster group associated with their location in (d).</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3624 residents (7.10% of the total sample) left their home neighborhood but stayed within the Houston area. Blue dots denote the outbound number of people and red dots denote the inbound number of people for a given neighborhood. Many people in the west area near reservoirs were forced to leave their home due to ﬂooding during and after Harvey. People who left their neighborhood mostly evacuated to the Downtown area where multiple mega-shelters were located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 758 people (1.53% of the total sample) traveled to other parts of Texas (outside of the greater Houston area). Major destinations of those evacuees are College station, San Antonio, and Dallas where additional shelter programs were operating.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 940 people (1.84% of the total sample) left the Houston area to other states including Louisiana, New Mexico, and California. Most evacuees traveling out of Texas headed to Louisiana, the nearest neighboring state.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codes are open source and in GitHub repository.</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e5ad02e756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e5ad02e756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e5ad02e756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e5ad02e756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e5ad02e756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e5ad02e75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e5ad02e756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e5ad02e75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SLIDES_API1140999924_5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SLIDES_API1140999924_5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SLIDES_API114099992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SLIDES_API11409999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which destroy thousands of houses and causes millions of people dislocated</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e5ad02e756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e5ad02e756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SLIDES_API1140999924_3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SLIDES_API1140999924_3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Market Value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SLIDES_API1140999924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SLIDES_API1140999924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Three parts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e5ad02e75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e5ad02e7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three objectives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5ad02e75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e5ad02e75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very interesting part is that in this part, the author used a clustering analysis, which I will talk in details later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e5ad02e75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e5ad02e75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Big data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e5ad02e756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e5ad02e75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SLIDES_API1140999924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SLIDES_API1140999924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open source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56" name="Google Shape;56;p14"/>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59" name="Google Shape;59;p15"/>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60" name="Google Shape;60;p15"/>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None/>
              <a:defRPr sz="1400">
                <a:solidFill>
                  <a:schemeClr val="accent1"/>
                </a:solidFill>
              </a:defRPr>
            </a:lvl1pPr>
            <a:lvl2pPr lvl="1">
              <a:lnSpc>
                <a:spcPct val="100000"/>
              </a:lnSpc>
              <a:spcBef>
                <a:spcPts val="0"/>
              </a:spcBef>
              <a:spcAft>
                <a:spcPts val="0"/>
              </a:spcAft>
              <a:buClr>
                <a:schemeClr val="accent1"/>
              </a:buClr>
              <a:buSzPts val="1400"/>
              <a:buNone/>
              <a:defRPr>
                <a:solidFill>
                  <a:schemeClr val="accent1"/>
                </a:solidFill>
              </a:defRPr>
            </a:lvl2pPr>
            <a:lvl3pPr lvl="2">
              <a:lnSpc>
                <a:spcPct val="100000"/>
              </a:lnSpc>
              <a:spcBef>
                <a:spcPts val="0"/>
              </a:spcBef>
              <a:spcAft>
                <a:spcPts val="0"/>
              </a:spcAft>
              <a:buClr>
                <a:schemeClr val="accent1"/>
              </a:buClr>
              <a:buSzPts val="1400"/>
              <a:buNone/>
              <a:defRPr>
                <a:solidFill>
                  <a:schemeClr val="accent1"/>
                </a:solidFill>
              </a:defRPr>
            </a:lvl3pPr>
            <a:lvl4pPr lvl="3">
              <a:lnSpc>
                <a:spcPct val="100000"/>
              </a:lnSpc>
              <a:spcBef>
                <a:spcPts val="0"/>
              </a:spcBef>
              <a:spcAft>
                <a:spcPts val="0"/>
              </a:spcAft>
              <a:buClr>
                <a:schemeClr val="accent1"/>
              </a:buClr>
              <a:buSzPts val="1400"/>
              <a:buNone/>
              <a:defRPr>
                <a:solidFill>
                  <a:schemeClr val="accent1"/>
                </a:solidFill>
              </a:defRPr>
            </a:lvl4pPr>
            <a:lvl5pPr lvl="4">
              <a:lnSpc>
                <a:spcPct val="100000"/>
              </a:lnSpc>
              <a:spcBef>
                <a:spcPts val="0"/>
              </a:spcBef>
              <a:spcAft>
                <a:spcPts val="0"/>
              </a:spcAft>
              <a:buClr>
                <a:schemeClr val="accent1"/>
              </a:buClr>
              <a:buSzPts val="1400"/>
              <a:buNone/>
              <a:defRPr>
                <a:solidFill>
                  <a:schemeClr val="accent1"/>
                </a:solidFill>
              </a:defRPr>
            </a:lvl5pPr>
            <a:lvl6pPr lvl="5">
              <a:lnSpc>
                <a:spcPct val="100000"/>
              </a:lnSpc>
              <a:spcBef>
                <a:spcPts val="0"/>
              </a:spcBef>
              <a:spcAft>
                <a:spcPts val="0"/>
              </a:spcAft>
              <a:buClr>
                <a:schemeClr val="accent1"/>
              </a:buClr>
              <a:buSzPts val="1400"/>
              <a:buNone/>
              <a:defRPr>
                <a:solidFill>
                  <a:schemeClr val="accent1"/>
                </a:solidFill>
              </a:defRPr>
            </a:lvl6pPr>
            <a:lvl7pPr lvl="6">
              <a:lnSpc>
                <a:spcPct val="100000"/>
              </a:lnSpc>
              <a:spcBef>
                <a:spcPts val="0"/>
              </a:spcBef>
              <a:spcAft>
                <a:spcPts val="0"/>
              </a:spcAft>
              <a:buClr>
                <a:schemeClr val="accent1"/>
              </a:buClr>
              <a:buSzPts val="1400"/>
              <a:buNone/>
              <a:defRPr>
                <a:solidFill>
                  <a:schemeClr val="accent1"/>
                </a:solidFill>
              </a:defRPr>
            </a:lvl7pPr>
            <a:lvl8pPr lvl="7">
              <a:lnSpc>
                <a:spcPct val="100000"/>
              </a:lnSpc>
              <a:spcBef>
                <a:spcPts val="0"/>
              </a:spcBef>
              <a:spcAft>
                <a:spcPts val="0"/>
              </a:spcAft>
              <a:buClr>
                <a:schemeClr val="accent1"/>
              </a:buClr>
              <a:buSzPts val="1400"/>
              <a:buNone/>
              <a:defRPr>
                <a:solidFill>
                  <a:schemeClr val="accent1"/>
                </a:solidFill>
              </a:defRPr>
            </a:lvl8pPr>
            <a:lvl9pPr lvl="8">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61" name="Google Shape;61;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64" name="Google Shape;64;p16"/>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68" name="Google Shape;68;p17"/>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9" name="Google Shape;69;p17"/>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70" name="Google Shape;7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73" name="Google Shape;7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76" name="Google Shape;76;p19"/>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77" name="Google Shape;77;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80" name="Google Shape;80;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81" name="Google Shape;81;p20"/>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
        <p:nvSpPr>
          <p:cNvPr id="82" name="Google Shape;8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85" name="Google Shape;85;p21"/>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86" name="Google Shape;86;p21"/>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87" name="Google Shape;87;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90" name="Google Shape;9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3"/>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93" name="Google Shape;93;p23"/>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
        <p:nvSpPr>
          <p:cNvPr id="94" name="Google Shape;94;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5"/>
        <p:cNvGrpSpPr/>
        <p:nvPr/>
      </p:nvGrpSpPr>
      <p:grpSpPr>
        <a:xfrm>
          <a:off x="0" y="0"/>
          <a:ext cx="0" cy="0"/>
          <a:chOff x="0" y="0"/>
          <a:chExt cx="0" cy="0"/>
        </a:xfrm>
      </p:grpSpPr>
      <p:sp>
        <p:nvSpPr>
          <p:cNvPr id="96" name="Google Shape;9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99" name="Google Shape;99;p25"/>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a:spcBef>
                <a:spcPts val="0"/>
              </a:spcBef>
              <a:spcAft>
                <a:spcPts val="0"/>
              </a:spcAft>
              <a:buClr>
                <a:schemeClr val="lt1"/>
              </a:buClr>
              <a:buSzPts val="1150"/>
              <a:buChar char="●"/>
              <a:defRPr sz="1150">
                <a:solidFill>
                  <a:schemeClr val="lt1"/>
                </a:solidFill>
              </a:defRPr>
            </a:lvl1pPr>
            <a:lvl2pPr marL="914400" lvl="1" indent="-301625">
              <a:spcBef>
                <a:spcPts val="1600"/>
              </a:spcBef>
              <a:spcAft>
                <a:spcPts val="0"/>
              </a:spcAft>
              <a:buClr>
                <a:schemeClr val="lt1"/>
              </a:buClr>
              <a:buSzPts val="1150"/>
              <a:buChar char="○"/>
              <a:defRPr sz="1150">
                <a:solidFill>
                  <a:schemeClr val="lt1"/>
                </a:solidFill>
              </a:defRPr>
            </a:lvl2pPr>
            <a:lvl3pPr marL="1371600" lvl="2" indent="-301625">
              <a:spcBef>
                <a:spcPts val="1600"/>
              </a:spcBef>
              <a:spcAft>
                <a:spcPts val="0"/>
              </a:spcAft>
              <a:buClr>
                <a:schemeClr val="lt1"/>
              </a:buClr>
              <a:buSzPts val="1150"/>
              <a:buChar char="■"/>
              <a:defRPr sz="1150">
                <a:solidFill>
                  <a:schemeClr val="lt1"/>
                </a:solidFill>
              </a:defRPr>
            </a:lvl3pPr>
            <a:lvl4pPr marL="1828800" lvl="3" indent="-301625">
              <a:spcBef>
                <a:spcPts val="1600"/>
              </a:spcBef>
              <a:spcAft>
                <a:spcPts val="0"/>
              </a:spcAft>
              <a:buClr>
                <a:schemeClr val="lt1"/>
              </a:buClr>
              <a:buSzPts val="1150"/>
              <a:buChar char="●"/>
              <a:defRPr sz="1150">
                <a:solidFill>
                  <a:schemeClr val="lt1"/>
                </a:solidFill>
              </a:defRPr>
            </a:lvl4pPr>
            <a:lvl5pPr marL="2286000" lvl="4" indent="-301625">
              <a:spcBef>
                <a:spcPts val="1600"/>
              </a:spcBef>
              <a:spcAft>
                <a:spcPts val="0"/>
              </a:spcAft>
              <a:buClr>
                <a:schemeClr val="lt1"/>
              </a:buClr>
              <a:buSzPts val="1150"/>
              <a:buChar char="○"/>
              <a:defRPr sz="1150">
                <a:solidFill>
                  <a:schemeClr val="lt1"/>
                </a:solidFill>
              </a:defRPr>
            </a:lvl5pPr>
            <a:lvl6pPr marL="2743200" lvl="5" indent="-301625">
              <a:spcBef>
                <a:spcPts val="1600"/>
              </a:spcBef>
              <a:spcAft>
                <a:spcPts val="0"/>
              </a:spcAft>
              <a:buClr>
                <a:schemeClr val="lt1"/>
              </a:buClr>
              <a:buSzPts val="1150"/>
              <a:buChar char="■"/>
              <a:defRPr sz="1150">
                <a:solidFill>
                  <a:schemeClr val="lt1"/>
                </a:solidFill>
              </a:defRPr>
            </a:lvl6pPr>
            <a:lvl7pPr marL="3200400" lvl="6" indent="-301625">
              <a:spcBef>
                <a:spcPts val="1600"/>
              </a:spcBef>
              <a:spcAft>
                <a:spcPts val="0"/>
              </a:spcAft>
              <a:buClr>
                <a:schemeClr val="lt1"/>
              </a:buClr>
              <a:buSzPts val="1150"/>
              <a:buChar char="●"/>
              <a:defRPr sz="1150">
                <a:solidFill>
                  <a:schemeClr val="lt1"/>
                </a:solidFill>
              </a:defRPr>
            </a:lvl7pPr>
            <a:lvl8pPr marL="3657600" lvl="7" indent="-301625">
              <a:spcBef>
                <a:spcPts val="1600"/>
              </a:spcBef>
              <a:spcAft>
                <a:spcPts val="0"/>
              </a:spcAft>
              <a:buClr>
                <a:schemeClr val="lt1"/>
              </a:buClr>
              <a:buSzPts val="1150"/>
              <a:buChar char="○"/>
              <a:defRPr sz="1150">
                <a:solidFill>
                  <a:schemeClr val="lt1"/>
                </a:solidFill>
              </a:defRPr>
            </a:lvl8pPr>
            <a:lvl9pPr marL="4114800" lvl="8" indent="-301625">
              <a:spcBef>
                <a:spcPts val="1600"/>
              </a:spcBef>
              <a:spcAft>
                <a:spcPts val="1600"/>
              </a:spcAft>
              <a:buClr>
                <a:schemeClr val="lt1"/>
              </a:buClr>
              <a:buSzPts val="1150"/>
              <a:buChar char="■"/>
              <a:defRPr sz="1150">
                <a:solidFill>
                  <a:schemeClr val="lt1"/>
                </a:solidFill>
              </a:defRPr>
            </a:lvl9pPr>
          </a:lstStyle>
          <a:p>
            <a:endParaRPr/>
          </a:p>
        </p:txBody>
      </p:sp>
      <p:sp>
        <p:nvSpPr>
          <p:cNvPr id="100" name="Google Shape;100;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03" name="Google Shape;103;p26"/>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4" name="Google Shape;104;p26"/>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05" name="Google Shape;105;p26"/>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6" name="Google Shape;106;p26"/>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07" name="Google Shape;107;p26"/>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08" name="Google Shape;108;p26"/>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3600"/>
              <a:buNone/>
              <a:defRPr sz="36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r>
              <a:t>xx%</a:t>
            </a:r>
          </a:p>
        </p:txBody>
      </p:sp>
      <p:sp>
        <p:nvSpPr>
          <p:cNvPr id="109" name="Google Shape;109;p26"/>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3600"/>
              <a:buNone/>
              <a:defRPr sz="36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r>
              <a:t>xx%</a:t>
            </a:r>
          </a:p>
        </p:txBody>
      </p:sp>
      <p:sp>
        <p:nvSpPr>
          <p:cNvPr id="110" name="Google Shape;110;p26"/>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3600"/>
              <a:buNone/>
              <a:defRPr sz="36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a:r>
              <a:t>xx%</a:t>
            </a:r>
          </a:p>
        </p:txBody>
      </p:sp>
      <p:sp>
        <p:nvSpPr>
          <p:cNvPr id="111" name="Google Shape;11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14" name="Google Shape;114;p27"/>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5" name="Google Shape;115;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8"/>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3000"/>
              <a:buNone/>
              <a:defRPr sz="3000" b="1">
                <a:solidFill>
                  <a:schemeClr val="lt1"/>
                </a:solidFill>
              </a:defRPr>
            </a:lvl1pPr>
            <a:lvl2pPr lvl="1" algn="ctr">
              <a:spcBef>
                <a:spcPts val="0"/>
              </a:spcBef>
              <a:spcAft>
                <a:spcPts val="0"/>
              </a:spcAft>
              <a:buClr>
                <a:schemeClr val="lt1"/>
              </a:buClr>
              <a:buSzPts val="3000"/>
              <a:buNone/>
              <a:defRPr sz="3000" b="1">
                <a:solidFill>
                  <a:schemeClr val="lt1"/>
                </a:solidFill>
              </a:defRPr>
            </a:lvl2pPr>
            <a:lvl3pPr lvl="2" algn="ctr">
              <a:spcBef>
                <a:spcPts val="0"/>
              </a:spcBef>
              <a:spcAft>
                <a:spcPts val="0"/>
              </a:spcAft>
              <a:buClr>
                <a:schemeClr val="lt1"/>
              </a:buClr>
              <a:buSzPts val="3000"/>
              <a:buNone/>
              <a:defRPr sz="3000" b="1">
                <a:solidFill>
                  <a:schemeClr val="lt1"/>
                </a:solidFill>
              </a:defRPr>
            </a:lvl3pPr>
            <a:lvl4pPr lvl="3" algn="ctr">
              <a:spcBef>
                <a:spcPts val="0"/>
              </a:spcBef>
              <a:spcAft>
                <a:spcPts val="0"/>
              </a:spcAft>
              <a:buClr>
                <a:schemeClr val="lt1"/>
              </a:buClr>
              <a:buSzPts val="3000"/>
              <a:buNone/>
              <a:defRPr sz="3000" b="1">
                <a:solidFill>
                  <a:schemeClr val="lt1"/>
                </a:solidFill>
              </a:defRPr>
            </a:lvl4pPr>
            <a:lvl5pPr lvl="4" algn="ctr">
              <a:spcBef>
                <a:spcPts val="0"/>
              </a:spcBef>
              <a:spcAft>
                <a:spcPts val="0"/>
              </a:spcAft>
              <a:buClr>
                <a:schemeClr val="lt1"/>
              </a:buClr>
              <a:buSzPts val="3000"/>
              <a:buNone/>
              <a:defRPr sz="3000" b="1">
                <a:solidFill>
                  <a:schemeClr val="lt1"/>
                </a:solidFill>
              </a:defRPr>
            </a:lvl5pPr>
            <a:lvl6pPr lvl="5" algn="ctr">
              <a:spcBef>
                <a:spcPts val="0"/>
              </a:spcBef>
              <a:spcAft>
                <a:spcPts val="0"/>
              </a:spcAft>
              <a:buClr>
                <a:schemeClr val="lt1"/>
              </a:buClr>
              <a:buSzPts val="3000"/>
              <a:buNone/>
              <a:defRPr sz="3000" b="1">
                <a:solidFill>
                  <a:schemeClr val="lt1"/>
                </a:solidFill>
              </a:defRPr>
            </a:lvl6pPr>
            <a:lvl7pPr lvl="6" algn="ctr">
              <a:spcBef>
                <a:spcPts val="0"/>
              </a:spcBef>
              <a:spcAft>
                <a:spcPts val="0"/>
              </a:spcAft>
              <a:buClr>
                <a:schemeClr val="lt1"/>
              </a:buClr>
              <a:buSzPts val="3000"/>
              <a:buNone/>
              <a:defRPr sz="3000" b="1">
                <a:solidFill>
                  <a:schemeClr val="lt1"/>
                </a:solidFill>
              </a:defRPr>
            </a:lvl7pPr>
            <a:lvl8pPr lvl="7" algn="ctr">
              <a:spcBef>
                <a:spcPts val="0"/>
              </a:spcBef>
              <a:spcAft>
                <a:spcPts val="0"/>
              </a:spcAft>
              <a:buClr>
                <a:schemeClr val="lt1"/>
              </a:buClr>
              <a:buSzPts val="3000"/>
              <a:buNone/>
              <a:defRPr sz="3000" b="1">
                <a:solidFill>
                  <a:schemeClr val="lt1"/>
                </a:solidFill>
              </a:defRPr>
            </a:lvl8pPr>
            <a:lvl9pPr lvl="8" algn="ctr">
              <a:spcBef>
                <a:spcPts val="0"/>
              </a:spcBef>
              <a:spcAft>
                <a:spcPts val="0"/>
              </a:spcAft>
              <a:buClr>
                <a:schemeClr val="lt1"/>
              </a:buClr>
              <a:buSzPts val="3000"/>
              <a:buNone/>
              <a:defRPr sz="3000" b="1">
                <a:solidFill>
                  <a:schemeClr val="lt1"/>
                </a:solidFill>
              </a:defRPr>
            </a:lvl9pPr>
          </a:lstStyle>
          <a:p>
            <a:endParaRPr/>
          </a:p>
        </p:txBody>
      </p:sp>
      <p:sp>
        <p:nvSpPr>
          <p:cNvPr id="118" name="Google Shape;118;p28"/>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19" name="Google Shape;11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9"/>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22" name="Google Shape;122;p29"/>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3" name="Google Shape;123;p29"/>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24" name="Google Shape;124;p29"/>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5" name="Google Shape;125;p2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26" name="Google Shape;126;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29" name="Google Shape;129;p30"/>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30"/>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31" name="Google Shape;131;p30"/>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30"/>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33" name="Google Shape;133;p30"/>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34" name="Google Shape;134;p30"/>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5" name="Google Shape;135;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31"/>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4500"/>
              <a:buNone/>
              <a:defRPr sz="45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38" name="Google Shape;138;p31"/>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39" name="Google Shape;139;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3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42" name="Google Shape;14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3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45" name="Google Shape;14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3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48" name="Google Shape;148;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35"/>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51" name="Google Shape;151;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6"/>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54" name="Google Shape;154;p36"/>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0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155" name="Google Shape;155;p36"/>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0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156" name="Google Shape;156;p36"/>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57" name="Google Shape;157;p36"/>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800"/>
              <a:buNone/>
              <a:defRPr sz="18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58" name="Google Shape;158;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3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61" name="Google Shape;161;p37"/>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62" name="Google Shape;162;p37"/>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63" name="Google Shape;163;p37"/>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64" name="Google Shape;164;p37"/>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65" name="Google Shape;165;p37"/>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66" name="Google Shape;166;p37"/>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67" name="Google Shape;167;p37"/>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68" name="Google Shape;168;p37"/>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69" name="Google Shape;169;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p38"/>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72" name="Google Shape;172;p38"/>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73" name="Google Shape;173;p38"/>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74" name="Google Shape;174;p38"/>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75" name="Google Shape;175;p38"/>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176" name="Google Shape;176;p38"/>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77" name="Google Shape;177;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9"/>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80" name="Google Shape;180;p39"/>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1" name="Google Shape;181;p39"/>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82" name="Google Shape;182;p39"/>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3" name="Google Shape;183;p3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84" name="Google Shape;184;p39"/>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85" name="Google Shape;185;p39"/>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6" name="Google Shape;186;p39"/>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87" name="Google Shape;187;p39"/>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8" name="Google Shape;188;p39"/>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89" name="Google Shape;189;p39"/>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90" name="Google Shape;190;p39"/>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91" name="Google Shape;191;p39"/>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92" name="Google Shape;19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40"/>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95" name="Google Shape;195;p40"/>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1400"/>
              <a:buNone/>
              <a:defRPr sz="1400">
                <a:solidFill>
                  <a:schemeClr val="lt1"/>
                </a:solidFill>
              </a:defRPr>
            </a:lvl1pPr>
            <a:lvl2pPr lvl="1" algn="r">
              <a:spcBef>
                <a:spcPts val="0"/>
              </a:spcBef>
              <a:spcAft>
                <a:spcPts val="0"/>
              </a:spcAft>
              <a:buClr>
                <a:schemeClr val="lt1"/>
              </a:buClr>
              <a:buSzPts val="4200"/>
              <a:buNone/>
              <a:defRPr sz="4200">
                <a:solidFill>
                  <a:schemeClr val="lt1"/>
                </a:solidFill>
              </a:defRPr>
            </a:lvl2pPr>
            <a:lvl3pPr lvl="2" algn="r">
              <a:spcBef>
                <a:spcPts val="0"/>
              </a:spcBef>
              <a:spcAft>
                <a:spcPts val="0"/>
              </a:spcAft>
              <a:buClr>
                <a:schemeClr val="lt1"/>
              </a:buClr>
              <a:buSzPts val="4200"/>
              <a:buNone/>
              <a:defRPr sz="4200">
                <a:solidFill>
                  <a:schemeClr val="lt1"/>
                </a:solidFill>
              </a:defRPr>
            </a:lvl3pPr>
            <a:lvl4pPr lvl="3" algn="r">
              <a:spcBef>
                <a:spcPts val="0"/>
              </a:spcBef>
              <a:spcAft>
                <a:spcPts val="0"/>
              </a:spcAft>
              <a:buClr>
                <a:schemeClr val="lt1"/>
              </a:buClr>
              <a:buSzPts val="4200"/>
              <a:buNone/>
              <a:defRPr sz="4200">
                <a:solidFill>
                  <a:schemeClr val="lt1"/>
                </a:solidFill>
              </a:defRPr>
            </a:lvl4pPr>
            <a:lvl5pPr lvl="4" algn="r">
              <a:spcBef>
                <a:spcPts val="0"/>
              </a:spcBef>
              <a:spcAft>
                <a:spcPts val="0"/>
              </a:spcAft>
              <a:buClr>
                <a:schemeClr val="lt1"/>
              </a:buClr>
              <a:buSzPts val="4200"/>
              <a:buNone/>
              <a:defRPr sz="4200">
                <a:solidFill>
                  <a:schemeClr val="lt1"/>
                </a:solidFill>
              </a:defRPr>
            </a:lvl5pPr>
            <a:lvl6pPr lvl="5" algn="r">
              <a:spcBef>
                <a:spcPts val="0"/>
              </a:spcBef>
              <a:spcAft>
                <a:spcPts val="0"/>
              </a:spcAft>
              <a:buClr>
                <a:schemeClr val="lt1"/>
              </a:buClr>
              <a:buSzPts val="4200"/>
              <a:buNone/>
              <a:defRPr sz="4200">
                <a:solidFill>
                  <a:schemeClr val="lt1"/>
                </a:solidFill>
              </a:defRPr>
            </a:lvl6pPr>
            <a:lvl7pPr lvl="6" algn="r">
              <a:spcBef>
                <a:spcPts val="0"/>
              </a:spcBef>
              <a:spcAft>
                <a:spcPts val="0"/>
              </a:spcAft>
              <a:buClr>
                <a:schemeClr val="lt1"/>
              </a:buClr>
              <a:buSzPts val="4200"/>
              <a:buNone/>
              <a:defRPr sz="4200">
                <a:solidFill>
                  <a:schemeClr val="lt1"/>
                </a:solidFill>
              </a:defRPr>
            </a:lvl7pPr>
            <a:lvl8pPr lvl="7" algn="r">
              <a:spcBef>
                <a:spcPts val="0"/>
              </a:spcBef>
              <a:spcAft>
                <a:spcPts val="0"/>
              </a:spcAft>
              <a:buClr>
                <a:schemeClr val="lt1"/>
              </a:buClr>
              <a:buSzPts val="4200"/>
              <a:buNone/>
              <a:defRPr sz="4200">
                <a:solidFill>
                  <a:schemeClr val="lt1"/>
                </a:solidFill>
              </a:defRPr>
            </a:lvl8pPr>
            <a:lvl9pPr lvl="8" algn="r">
              <a:spcBef>
                <a:spcPts val="0"/>
              </a:spcBef>
              <a:spcAft>
                <a:spcPts val="0"/>
              </a:spcAft>
              <a:buClr>
                <a:schemeClr val="lt1"/>
              </a:buClr>
              <a:buSzPts val="4200"/>
              <a:buNone/>
              <a:defRPr sz="4200">
                <a:solidFill>
                  <a:schemeClr val="lt1"/>
                </a:solidFill>
              </a:defRPr>
            </a:lvl9pPr>
          </a:lstStyle>
          <a:p>
            <a:endParaRPr/>
          </a:p>
        </p:txBody>
      </p:sp>
      <p:sp>
        <p:nvSpPr>
          <p:cNvPr id="196" name="Google Shape;196;p40"/>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97" name="Google Shape;197;p40"/>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1400"/>
              <a:buNone/>
              <a:defRPr sz="1400">
                <a:solidFill>
                  <a:schemeClr val="lt1"/>
                </a:solidFill>
              </a:defRPr>
            </a:lvl1pPr>
            <a:lvl2pPr lvl="1" algn="r">
              <a:spcBef>
                <a:spcPts val="0"/>
              </a:spcBef>
              <a:spcAft>
                <a:spcPts val="0"/>
              </a:spcAft>
              <a:buClr>
                <a:schemeClr val="lt1"/>
              </a:buClr>
              <a:buSzPts val="4200"/>
              <a:buNone/>
              <a:defRPr sz="4200">
                <a:solidFill>
                  <a:schemeClr val="lt1"/>
                </a:solidFill>
              </a:defRPr>
            </a:lvl2pPr>
            <a:lvl3pPr lvl="2" algn="r">
              <a:spcBef>
                <a:spcPts val="0"/>
              </a:spcBef>
              <a:spcAft>
                <a:spcPts val="0"/>
              </a:spcAft>
              <a:buClr>
                <a:schemeClr val="lt1"/>
              </a:buClr>
              <a:buSzPts val="4200"/>
              <a:buNone/>
              <a:defRPr sz="4200">
                <a:solidFill>
                  <a:schemeClr val="lt1"/>
                </a:solidFill>
              </a:defRPr>
            </a:lvl3pPr>
            <a:lvl4pPr lvl="3" algn="r">
              <a:spcBef>
                <a:spcPts val="0"/>
              </a:spcBef>
              <a:spcAft>
                <a:spcPts val="0"/>
              </a:spcAft>
              <a:buClr>
                <a:schemeClr val="lt1"/>
              </a:buClr>
              <a:buSzPts val="4200"/>
              <a:buNone/>
              <a:defRPr sz="4200">
                <a:solidFill>
                  <a:schemeClr val="lt1"/>
                </a:solidFill>
              </a:defRPr>
            </a:lvl4pPr>
            <a:lvl5pPr lvl="4" algn="r">
              <a:spcBef>
                <a:spcPts val="0"/>
              </a:spcBef>
              <a:spcAft>
                <a:spcPts val="0"/>
              </a:spcAft>
              <a:buClr>
                <a:schemeClr val="lt1"/>
              </a:buClr>
              <a:buSzPts val="4200"/>
              <a:buNone/>
              <a:defRPr sz="4200">
                <a:solidFill>
                  <a:schemeClr val="lt1"/>
                </a:solidFill>
              </a:defRPr>
            </a:lvl5pPr>
            <a:lvl6pPr lvl="5" algn="r">
              <a:spcBef>
                <a:spcPts val="0"/>
              </a:spcBef>
              <a:spcAft>
                <a:spcPts val="0"/>
              </a:spcAft>
              <a:buClr>
                <a:schemeClr val="lt1"/>
              </a:buClr>
              <a:buSzPts val="4200"/>
              <a:buNone/>
              <a:defRPr sz="4200">
                <a:solidFill>
                  <a:schemeClr val="lt1"/>
                </a:solidFill>
              </a:defRPr>
            </a:lvl6pPr>
            <a:lvl7pPr lvl="6" algn="r">
              <a:spcBef>
                <a:spcPts val="0"/>
              </a:spcBef>
              <a:spcAft>
                <a:spcPts val="0"/>
              </a:spcAft>
              <a:buClr>
                <a:schemeClr val="lt1"/>
              </a:buClr>
              <a:buSzPts val="4200"/>
              <a:buNone/>
              <a:defRPr sz="4200">
                <a:solidFill>
                  <a:schemeClr val="lt1"/>
                </a:solidFill>
              </a:defRPr>
            </a:lvl7pPr>
            <a:lvl8pPr lvl="7" algn="r">
              <a:spcBef>
                <a:spcPts val="0"/>
              </a:spcBef>
              <a:spcAft>
                <a:spcPts val="0"/>
              </a:spcAft>
              <a:buClr>
                <a:schemeClr val="lt1"/>
              </a:buClr>
              <a:buSzPts val="4200"/>
              <a:buNone/>
              <a:defRPr sz="4200">
                <a:solidFill>
                  <a:schemeClr val="lt1"/>
                </a:solidFill>
              </a:defRPr>
            </a:lvl8pPr>
            <a:lvl9pPr lvl="8" algn="r">
              <a:spcBef>
                <a:spcPts val="0"/>
              </a:spcBef>
              <a:spcAft>
                <a:spcPts val="0"/>
              </a:spcAft>
              <a:buClr>
                <a:schemeClr val="lt1"/>
              </a:buClr>
              <a:buSzPts val="4200"/>
              <a:buNone/>
              <a:defRPr sz="4200">
                <a:solidFill>
                  <a:schemeClr val="lt1"/>
                </a:solidFill>
              </a:defRPr>
            </a:lvl9pPr>
          </a:lstStyle>
          <a:p>
            <a:endParaRPr/>
          </a:p>
        </p:txBody>
      </p:sp>
      <p:sp>
        <p:nvSpPr>
          <p:cNvPr id="198" name="Google Shape;198;p40"/>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99" name="Google Shape;199;p40"/>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00" name="Google Shape;200;p40"/>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201" name="Google Shape;201;p40"/>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02" name="Google Shape;202;p40"/>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203" name="Google Shape;203;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204"/>
        <p:cNvGrpSpPr/>
        <p:nvPr/>
      </p:nvGrpSpPr>
      <p:grpSpPr>
        <a:xfrm>
          <a:off x="0" y="0"/>
          <a:ext cx="0" cy="0"/>
          <a:chOff x="0" y="0"/>
          <a:chExt cx="0" cy="0"/>
        </a:xfrm>
      </p:grpSpPr>
      <p:sp>
        <p:nvSpPr>
          <p:cNvPr id="205" name="Google Shape;205;p4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6" name="Google Shape;206;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07" name="Google Shape;207;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4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10" name="Google Shape;210;p42"/>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11" name="Google Shape;21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Google Shape;213;p4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14" name="Google Shape;214;p43"/>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15" name="Google Shape;215;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44"/>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18" name="Google Shape;218;p44"/>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219" name="Google Shape;219;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45"/>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2" name="Google Shape;222;p45"/>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None/>
              <a:defRPr sz="1400">
                <a:solidFill>
                  <a:schemeClr val="accent1"/>
                </a:solidFill>
              </a:defRPr>
            </a:lvl1pPr>
            <a:lvl2pPr lvl="1">
              <a:lnSpc>
                <a:spcPct val="100000"/>
              </a:lnSpc>
              <a:spcBef>
                <a:spcPts val="0"/>
              </a:spcBef>
              <a:spcAft>
                <a:spcPts val="0"/>
              </a:spcAft>
              <a:buClr>
                <a:schemeClr val="accent1"/>
              </a:buClr>
              <a:buSzPts val="1400"/>
              <a:buNone/>
              <a:defRPr>
                <a:solidFill>
                  <a:schemeClr val="accent1"/>
                </a:solidFill>
              </a:defRPr>
            </a:lvl2pPr>
            <a:lvl3pPr lvl="2">
              <a:lnSpc>
                <a:spcPct val="100000"/>
              </a:lnSpc>
              <a:spcBef>
                <a:spcPts val="0"/>
              </a:spcBef>
              <a:spcAft>
                <a:spcPts val="0"/>
              </a:spcAft>
              <a:buClr>
                <a:schemeClr val="accent1"/>
              </a:buClr>
              <a:buSzPts val="1400"/>
              <a:buNone/>
              <a:defRPr>
                <a:solidFill>
                  <a:schemeClr val="accent1"/>
                </a:solidFill>
              </a:defRPr>
            </a:lvl3pPr>
            <a:lvl4pPr lvl="3">
              <a:lnSpc>
                <a:spcPct val="100000"/>
              </a:lnSpc>
              <a:spcBef>
                <a:spcPts val="0"/>
              </a:spcBef>
              <a:spcAft>
                <a:spcPts val="0"/>
              </a:spcAft>
              <a:buClr>
                <a:schemeClr val="accent1"/>
              </a:buClr>
              <a:buSzPts val="1400"/>
              <a:buNone/>
              <a:defRPr>
                <a:solidFill>
                  <a:schemeClr val="accent1"/>
                </a:solidFill>
              </a:defRPr>
            </a:lvl4pPr>
            <a:lvl5pPr lvl="4">
              <a:lnSpc>
                <a:spcPct val="100000"/>
              </a:lnSpc>
              <a:spcBef>
                <a:spcPts val="0"/>
              </a:spcBef>
              <a:spcAft>
                <a:spcPts val="0"/>
              </a:spcAft>
              <a:buClr>
                <a:schemeClr val="accent1"/>
              </a:buClr>
              <a:buSzPts val="1400"/>
              <a:buNone/>
              <a:defRPr>
                <a:solidFill>
                  <a:schemeClr val="accent1"/>
                </a:solidFill>
              </a:defRPr>
            </a:lvl5pPr>
            <a:lvl6pPr lvl="5">
              <a:lnSpc>
                <a:spcPct val="100000"/>
              </a:lnSpc>
              <a:spcBef>
                <a:spcPts val="0"/>
              </a:spcBef>
              <a:spcAft>
                <a:spcPts val="0"/>
              </a:spcAft>
              <a:buClr>
                <a:schemeClr val="accent1"/>
              </a:buClr>
              <a:buSzPts val="1400"/>
              <a:buNone/>
              <a:defRPr>
                <a:solidFill>
                  <a:schemeClr val="accent1"/>
                </a:solidFill>
              </a:defRPr>
            </a:lvl6pPr>
            <a:lvl7pPr lvl="6">
              <a:lnSpc>
                <a:spcPct val="100000"/>
              </a:lnSpc>
              <a:spcBef>
                <a:spcPts val="0"/>
              </a:spcBef>
              <a:spcAft>
                <a:spcPts val="0"/>
              </a:spcAft>
              <a:buClr>
                <a:schemeClr val="accent1"/>
              </a:buClr>
              <a:buSzPts val="1400"/>
              <a:buNone/>
              <a:defRPr>
                <a:solidFill>
                  <a:schemeClr val="accent1"/>
                </a:solidFill>
              </a:defRPr>
            </a:lvl7pPr>
            <a:lvl8pPr lvl="7">
              <a:lnSpc>
                <a:spcPct val="100000"/>
              </a:lnSpc>
              <a:spcBef>
                <a:spcPts val="0"/>
              </a:spcBef>
              <a:spcAft>
                <a:spcPts val="0"/>
              </a:spcAft>
              <a:buClr>
                <a:schemeClr val="accent1"/>
              </a:buClr>
              <a:buSzPts val="1400"/>
              <a:buNone/>
              <a:defRPr>
                <a:solidFill>
                  <a:schemeClr val="accent1"/>
                </a:solidFill>
              </a:defRPr>
            </a:lvl8pPr>
            <a:lvl9pPr lvl="8">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223" name="Google Shape;223;p45"/>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zh-CN" sz="1000">
                <a:solidFill>
                  <a:schemeClr val="accent1"/>
                </a:solidFill>
                <a:latin typeface="Montserrat Medium"/>
                <a:ea typeface="Montserrat Medium"/>
                <a:cs typeface="Montserrat Medium"/>
                <a:sym typeface="Montserrat Medium"/>
              </a:rPr>
              <a:t>CREDITS: This presentation template was created by </a:t>
            </a:r>
            <a:r>
              <a:rPr lang="zh-C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zh-CN" sz="1000">
                <a:solidFill>
                  <a:schemeClr val="accent1"/>
                </a:solidFill>
                <a:latin typeface="Montserrat Medium"/>
                <a:ea typeface="Montserrat Medium"/>
                <a:cs typeface="Montserrat Medium"/>
                <a:sym typeface="Montserrat Medium"/>
              </a:rPr>
              <a:t>, including icons by </a:t>
            </a:r>
            <a:r>
              <a:rPr lang="zh-C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zh-CN" sz="1000">
                <a:solidFill>
                  <a:schemeClr val="accent1"/>
                </a:solidFill>
                <a:latin typeface="Montserrat Medium"/>
                <a:ea typeface="Montserrat Medium"/>
                <a:cs typeface="Montserrat Medium"/>
                <a:sym typeface="Montserrat Medium"/>
              </a:rPr>
              <a:t>, and infographics &amp; images by </a:t>
            </a:r>
            <a:r>
              <a:rPr lang="zh-C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zh-C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
        <p:nvSpPr>
          <p:cNvPr id="224" name="Google Shape;224;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Google Shape;226;p4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27" name="Google Shape;227;p46"/>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228" name="Google Shape;228;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4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31" name="Google Shape;231;p47"/>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232" name="Google Shape;232;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53" name="Google Shape;53;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hx5gh0Hff0O5fDTp9xrQKfEQOFIRj9Xw4HpzoTh9n8A/copy" TargetMode="External"/><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8" Type="http://schemas.openxmlformats.org/officeDocument/2006/relationships/hyperlink" Target="http://www.fema.gov/%EF%AC%82ood-maps/products-tools/national-%EF%AC%82ood-hazard-layer" TargetMode="External"/><Relationship Id="rId3" Type="http://schemas.openxmlformats.org/officeDocument/2006/relationships/hyperlink" Target="http://github.com/UrbanIntelligenceLab/measuring-inequality-in-community-resilience-tonatural-disasters" TargetMode="External"/><Relationship Id="rId7" Type="http://schemas.openxmlformats.org/officeDocument/2006/relationships/hyperlink" Target="https://catalog.data.gov/dataset/national-elevation-dataset-ned-13-arc-second-downloadable-data-collection-national-geospatial" TargetMode="External"/><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hyperlink" Target="https://prepare.readyharris.org/evacuation-map" TargetMode="External"/><Relationship Id="rId11" Type="http://schemas.openxmlformats.org/officeDocument/2006/relationships/hyperlink" Target="https://gis-txdot.opendata.arcgis.com/datasets/" TargetMode="External"/><Relationship Id="rId5" Type="http://schemas.openxmlformats.org/officeDocument/2006/relationships/hyperlink" Target="https://cohgis-mycity.opendata.arcgis.com/" TargetMode="External"/><Relationship Id="rId10" Type="http://schemas.openxmlformats.org/officeDocument/2006/relationships/hyperlink" Target="https://www.kinderudp.org/" TargetMode="External"/><Relationship Id="rId4" Type="http://schemas.openxmlformats.org/officeDocument/2006/relationships/hyperlink" Target="https://data.tnris.org/collection/2679b514-bb7b-409f-97f3ee3879f34448" TargetMode="External"/><Relationship Id="rId9" Type="http://schemas.openxmlformats.org/officeDocument/2006/relationships/hyperlink" Target="http://fema.gov/about/openfema/data-set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30000"/>
                    </a14:imgEffect>
                  </a14:imgLayer>
                </a14:imgProps>
              </a:ext>
            </a:extLst>
          </a:blip>
          <a:stretch>
            <a:fillRect/>
          </a:stretch>
        </a:blipFill>
        <a:effectLst/>
      </p:bgPr>
    </p:bg>
    <p:spTree>
      <p:nvGrpSpPr>
        <p:cNvPr id="1" name="Shape 236"/>
        <p:cNvGrpSpPr/>
        <p:nvPr/>
      </p:nvGrpSpPr>
      <p:grpSpPr>
        <a:xfrm>
          <a:off x="0" y="0"/>
          <a:ext cx="0" cy="0"/>
          <a:chOff x="0" y="0"/>
          <a:chExt cx="0" cy="0"/>
        </a:xfrm>
      </p:grpSpPr>
      <p:sp>
        <p:nvSpPr>
          <p:cNvPr id="237" name="Google Shape;237;p48"/>
          <p:cNvSpPr txBox="1">
            <a:spLocks noGrp="1"/>
          </p:cNvSpPr>
          <p:nvPr>
            <p:ph type="subTitle" idx="1"/>
          </p:nvPr>
        </p:nvSpPr>
        <p:spPr>
          <a:xfrm>
            <a:off x="4572000" y="3084007"/>
            <a:ext cx="5055600" cy="134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b="1" dirty="0">
                <a:solidFill>
                  <a:schemeClr val="dk1"/>
                </a:solidFill>
              </a:rPr>
              <a:t>Mateng Cheng</a:t>
            </a:r>
            <a:endParaRPr b="1" dirty="0">
              <a:solidFill>
                <a:schemeClr val="dk1"/>
              </a:solidFill>
            </a:endParaRPr>
          </a:p>
          <a:p>
            <a:pPr marL="0" lvl="0" indent="0" algn="ctr" rtl="0">
              <a:spcBef>
                <a:spcPts val="0"/>
              </a:spcBef>
              <a:spcAft>
                <a:spcPts val="0"/>
              </a:spcAft>
              <a:buNone/>
            </a:pPr>
            <a:r>
              <a:rPr lang="zh-CN" b="1" dirty="0">
                <a:solidFill>
                  <a:schemeClr val="dk1"/>
                </a:solidFill>
              </a:rPr>
              <a:t>June 14, 2024</a:t>
            </a:r>
            <a:endParaRPr b="1" dirty="0">
              <a:solidFill>
                <a:schemeClr val="dk1"/>
              </a:solidFill>
            </a:endParaRPr>
          </a:p>
          <a:p>
            <a:pPr marL="0" lvl="0" indent="0" algn="l" rtl="0">
              <a:spcBef>
                <a:spcPts val="0"/>
              </a:spcBef>
              <a:spcAft>
                <a:spcPts val="0"/>
              </a:spcAft>
              <a:buNone/>
            </a:pPr>
            <a:endParaRPr b="1" dirty="0">
              <a:solidFill>
                <a:schemeClr val="dk1"/>
              </a:solidFill>
            </a:endParaRPr>
          </a:p>
        </p:txBody>
      </p:sp>
      <p:sp>
        <p:nvSpPr>
          <p:cNvPr id="238" name="Google Shape;238;p48"/>
          <p:cNvSpPr txBox="1"/>
          <p:nvPr/>
        </p:nvSpPr>
        <p:spPr>
          <a:xfrm>
            <a:off x="959006" y="1258911"/>
            <a:ext cx="759779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CN" sz="1800" b="1" dirty="0">
                <a:solidFill>
                  <a:schemeClr val="tx1"/>
                </a:solidFill>
              </a:rPr>
              <a:t>A Clustering Analysis in Community Resilience to Natural Disasters</a:t>
            </a:r>
            <a:endParaRPr sz="1800" dirty="0">
              <a:solidFill>
                <a:schemeClr val="tx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 calcmode="lin" valueType="num">
                                      <p:cBhvr additive="base">
                                        <p:cTn id="7" dur="1000"/>
                                        <p:tgtEl>
                                          <p:spTgt spid="23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 calcmode="lin" valueType="num">
                                      <p:cBhvr additive="base">
                                        <p:cTn id="12" dur="1000"/>
                                        <p:tgtEl>
                                          <p:spTgt spid="2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7"/>
          <p:cNvSpPr txBox="1">
            <a:spLocks noGrp="1"/>
          </p:cNvSpPr>
          <p:nvPr>
            <p:ph type="subTitle" idx="1"/>
          </p:nvPr>
        </p:nvSpPr>
        <p:spPr>
          <a:xfrm>
            <a:off x="4332950" y="3541275"/>
            <a:ext cx="43398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dirty="0"/>
              <a:t>An unsupervised machine learning technique</a:t>
            </a:r>
            <a:endParaRPr dirty="0"/>
          </a:p>
        </p:txBody>
      </p:sp>
      <p:sp>
        <p:nvSpPr>
          <p:cNvPr id="318" name="Google Shape;318;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solidFill>
                  <a:schemeClr val="dk2"/>
                </a:solidFill>
              </a:rPr>
              <a:t>10</a:t>
            </a:fld>
            <a:endParaRPr>
              <a:solidFill>
                <a:schemeClr val="dk2"/>
              </a:solidFill>
            </a:endParaRPr>
          </a:p>
        </p:txBody>
      </p:sp>
      <p:sp>
        <p:nvSpPr>
          <p:cNvPr id="319" name="Google Shape;319;p57"/>
          <p:cNvSpPr txBox="1">
            <a:spLocks noGrp="1"/>
          </p:cNvSpPr>
          <p:nvPr>
            <p:ph type="ctrTitle"/>
          </p:nvPr>
        </p:nvSpPr>
        <p:spPr>
          <a:xfrm>
            <a:off x="4285500" y="2832875"/>
            <a:ext cx="44472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dirty="0"/>
              <a:t>Clustering Analysis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p:tgtEl>
                                          <p:spTgt spid="319"/>
                                        </p:tgtEl>
                                        <p:attrNameLst>
                                          <p:attrName>ppt_w</p:attrName>
                                        </p:attrNameLst>
                                      </p:cBhvr>
                                      <p:tavLst>
                                        <p:tav tm="0">
                                          <p:val>
                                            <p:strVal val="0"/>
                                          </p:val>
                                        </p:tav>
                                        <p:tav tm="100000">
                                          <p:val>
                                            <p:strVal val="#ppt_w"/>
                                          </p:val>
                                        </p:tav>
                                      </p:tavLst>
                                    </p:anim>
                                    <p:anim calcmode="lin" valueType="num">
                                      <p:cBhvr additive="base">
                                        <p:cTn id="8" dur="1000"/>
                                        <p:tgtEl>
                                          <p:spTgt spid="31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317"/>
                                        </p:tgtEl>
                                        <p:attrNameLst>
                                          <p:attrName>style.visibility</p:attrName>
                                        </p:attrNameLst>
                                      </p:cBhvr>
                                      <p:to>
                                        <p:strVal val="visible"/>
                                      </p:to>
                                    </p:set>
                                    <p:anim calcmode="lin" valueType="num">
                                      <p:cBhvr additive="base">
                                        <p:cTn id="12" dur="1900"/>
                                        <p:tgtEl>
                                          <p:spTgt spid="3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11</a:t>
            </a:fld>
            <a:endParaRPr/>
          </a:p>
        </p:txBody>
      </p:sp>
      <p:sp>
        <p:nvSpPr>
          <p:cNvPr id="325" name="Google Shape;325;p58"/>
          <p:cNvSpPr txBox="1"/>
          <p:nvPr/>
        </p:nvSpPr>
        <p:spPr>
          <a:xfrm>
            <a:off x="356350" y="331927"/>
            <a:ext cx="596766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dirty="0">
                <a:solidFill>
                  <a:schemeClr val="lt2"/>
                </a:solidFill>
                <a:latin typeface="Montserrat"/>
                <a:ea typeface="Montserrat"/>
                <a:cs typeface="Montserrat"/>
                <a:sym typeface="Montserrat"/>
              </a:rPr>
              <a:t>Clustering Analysis</a:t>
            </a:r>
            <a:r>
              <a:rPr lang="en-US" altLang="zh-CN" sz="1800" dirty="0">
                <a:solidFill>
                  <a:schemeClr val="lt2"/>
                </a:solidFill>
                <a:latin typeface="Montserrat"/>
                <a:ea typeface="Montserrat"/>
                <a:cs typeface="Montserrat"/>
                <a:sym typeface="Montserrat"/>
              </a:rPr>
              <a:t> </a:t>
            </a:r>
            <a:endParaRPr sz="1800" dirty="0">
              <a:solidFill>
                <a:schemeClr val="lt2"/>
              </a:solidFill>
              <a:latin typeface="Montserrat"/>
              <a:ea typeface="Montserrat"/>
              <a:cs typeface="Montserrat"/>
              <a:sym typeface="Montserrat"/>
            </a:endParaRPr>
          </a:p>
        </p:txBody>
      </p:sp>
      <p:cxnSp>
        <p:nvCxnSpPr>
          <p:cNvPr id="326" name="Google Shape;326;p58"/>
          <p:cNvCxnSpPr/>
          <p:nvPr/>
        </p:nvCxnSpPr>
        <p:spPr>
          <a:xfrm>
            <a:off x="515200" y="697375"/>
            <a:ext cx="2163900" cy="0"/>
          </a:xfrm>
          <a:prstGeom prst="straightConnector1">
            <a:avLst/>
          </a:prstGeom>
          <a:noFill/>
          <a:ln w="9525" cap="flat" cmpd="sng">
            <a:solidFill>
              <a:schemeClr val="lt2"/>
            </a:solidFill>
            <a:prstDash val="solid"/>
            <a:round/>
            <a:headEnd type="none" w="med" len="med"/>
            <a:tailEnd type="none" w="med" len="med"/>
          </a:ln>
        </p:spPr>
      </p:cxnSp>
      <p:sp>
        <p:nvSpPr>
          <p:cNvPr id="327" name="Google Shape;327;p58"/>
          <p:cNvSpPr txBox="1"/>
          <p:nvPr/>
        </p:nvSpPr>
        <p:spPr>
          <a:xfrm>
            <a:off x="1201650" y="1129225"/>
            <a:ext cx="63801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CN" sz="1800" u="sng" dirty="0">
                <a:solidFill>
                  <a:schemeClr val="tx2"/>
                </a:solidFill>
                <a:latin typeface="Montserrat"/>
                <a:ea typeface="Montserrat"/>
                <a:cs typeface="Montserrat"/>
                <a:sym typeface="Montserrat"/>
              </a:rPr>
              <a:t>Introduction</a:t>
            </a:r>
            <a:endParaRPr sz="1800" u="sng" dirty="0">
              <a:solidFill>
                <a:schemeClr val="tx2"/>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tx2"/>
              </a:solidFill>
              <a:latin typeface="Montserrat"/>
              <a:ea typeface="Montserrat"/>
              <a:cs typeface="Montserrat"/>
              <a:sym typeface="Montserrat"/>
            </a:endParaRPr>
          </a:p>
          <a:p>
            <a:r>
              <a:rPr lang="en-US" altLang="zh-CN" sz="1200" dirty="0">
                <a:solidFill>
                  <a:schemeClr val="dk2"/>
                </a:solidFill>
                <a:latin typeface="Montserrat"/>
                <a:ea typeface="Montserrat"/>
                <a:cs typeface="Montserrat"/>
              </a:rPr>
              <a:t>DBSCAN (Density-Based Spatial Clustering of Applications with Noise) is a density-based clustering algorithm used to discover clusters of arbitrary shapes in data and to identify noise points. It is widely used in spatial data mining and big data analysis.</a:t>
            </a:r>
            <a:endParaRPr lang="zh-CN" altLang="zh-CN" sz="1200" dirty="0">
              <a:solidFill>
                <a:schemeClr val="dk2"/>
              </a:solidFill>
              <a:latin typeface="Montserrat"/>
              <a:ea typeface="Montserrat"/>
              <a:cs typeface="Montserrat"/>
            </a:endParaRPr>
          </a:p>
        </p:txBody>
      </p:sp>
      <p:sp>
        <p:nvSpPr>
          <p:cNvPr id="328" name="Google Shape;328;p58"/>
          <p:cNvSpPr txBox="1"/>
          <p:nvPr/>
        </p:nvSpPr>
        <p:spPr>
          <a:xfrm>
            <a:off x="1201650" y="2702708"/>
            <a:ext cx="6740700" cy="17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u="sng" dirty="0">
                <a:solidFill>
                  <a:schemeClr val="lt2"/>
                </a:solidFill>
                <a:latin typeface="Montserrat"/>
                <a:ea typeface="Montserrat"/>
                <a:cs typeface="Montserrat"/>
                <a:sym typeface="Montserrat"/>
              </a:rPr>
              <a:t>Advantages</a:t>
            </a:r>
            <a:endParaRPr sz="1800" u="sng"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dk2"/>
              </a:solidFill>
              <a:latin typeface="Montserrat"/>
              <a:ea typeface="Montserrat"/>
              <a:cs typeface="Montserrat"/>
              <a:sym typeface="Montserrat"/>
            </a:endParaRPr>
          </a:p>
          <a:p>
            <a:pPr lvl="0"/>
            <a:r>
              <a:rPr lang="en-US" altLang="zh-CN" sz="1200" dirty="0">
                <a:solidFill>
                  <a:schemeClr val="dk2"/>
                </a:solidFill>
                <a:latin typeface="Montserrat"/>
                <a:ea typeface="Montserrat"/>
                <a:cs typeface="Montserrat"/>
                <a:sym typeface="Montserrat"/>
              </a:rPr>
              <a:t>(1) that it does not require a priori information about the number of clusters</a:t>
            </a:r>
          </a:p>
          <a:p>
            <a:pPr lvl="0"/>
            <a:endParaRPr lang="en-US" altLang="zh-CN" sz="1200" dirty="0">
              <a:solidFill>
                <a:schemeClr val="dk2"/>
              </a:solidFill>
              <a:latin typeface="Montserrat"/>
              <a:ea typeface="Montserrat"/>
              <a:cs typeface="Montserrat"/>
              <a:sym typeface="Montserrat"/>
            </a:endParaRPr>
          </a:p>
          <a:p>
            <a:pPr lvl="0"/>
            <a:r>
              <a:rPr lang="en-US" altLang="zh-CN" sz="1200" dirty="0">
                <a:solidFill>
                  <a:schemeClr val="dk2"/>
                </a:solidFill>
                <a:latin typeface="Montserrat"/>
                <a:ea typeface="Montserrat"/>
                <a:cs typeface="Montserrat"/>
                <a:sym typeface="Montserrat"/>
              </a:rPr>
              <a:t>(2) the clusters can be of arbitrary shape deﬁned by the chosen distance measure</a:t>
            </a:r>
          </a:p>
          <a:p>
            <a:pPr lvl="0"/>
            <a:r>
              <a:rPr lang="en-US" altLang="zh-CN" sz="1200" dirty="0">
                <a:solidFill>
                  <a:schemeClr val="dk2"/>
                </a:solidFill>
                <a:latin typeface="Montserrat"/>
                <a:ea typeface="Montserrat"/>
                <a:cs typeface="Montserrat"/>
                <a:sym typeface="Montserrat"/>
              </a:rPr>
              <a:t> </a:t>
            </a:r>
          </a:p>
          <a:p>
            <a:pPr lvl="0"/>
            <a:r>
              <a:rPr lang="en-US" altLang="zh-CN" sz="1200" dirty="0">
                <a:solidFill>
                  <a:schemeClr val="dk2"/>
                </a:solidFill>
                <a:latin typeface="Montserrat"/>
                <a:ea typeface="Montserrat"/>
                <a:cs typeface="Montserrat"/>
                <a:sym typeface="Montserrat"/>
              </a:rPr>
              <a:t>(3) the algorithm is robust to outliers identiﬁed as noise (not belonging to any of the clusters). </a:t>
            </a:r>
            <a:endParaRPr sz="1200" dirty="0">
              <a:solidFill>
                <a:schemeClr val="dk2"/>
              </a:solidFill>
              <a:latin typeface="Montserrat"/>
              <a:ea typeface="Montserrat"/>
              <a:cs typeface="Montserrat"/>
              <a:sym typeface="Montserrat"/>
            </a:endParaRPr>
          </a:p>
        </p:txBody>
      </p:sp>
    </p:spTree>
    <p:extLst>
      <p:ext uri="{BB962C8B-B14F-4D97-AF65-F5344CB8AC3E}">
        <p14:creationId xmlns:p14="http://schemas.microsoft.com/office/powerpoint/2010/main" val="308423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childTnLst>
                                </p:cTn>
                              </p:par>
                              <p:par>
                                <p:cTn id="8" presetID="10" presetClass="entr" presetSubtype="0" fill="hold"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1000"/>
                                        <p:tgtEl>
                                          <p:spTgt spid="3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27"/>
                                        </p:tgtEl>
                                        <p:attrNameLst>
                                          <p:attrName>style.visibility</p:attrName>
                                        </p:attrNameLst>
                                      </p:cBhvr>
                                      <p:to>
                                        <p:strVal val="visible"/>
                                      </p:to>
                                    </p:set>
                                    <p:anim calcmode="lin" valueType="num">
                                      <p:cBhvr additive="base">
                                        <p:cTn id="15" dur="1000"/>
                                        <p:tgtEl>
                                          <p:spTgt spid="32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28"/>
                                        </p:tgtEl>
                                        <p:attrNameLst>
                                          <p:attrName>style.visibility</p:attrName>
                                        </p:attrNameLst>
                                      </p:cBhvr>
                                      <p:to>
                                        <p:strVal val="visible"/>
                                      </p:to>
                                    </p:set>
                                    <p:anim calcmode="lin" valueType="num">
                                      <p:cBhvr additive="base">
                                        <p:cTn id="20" dur="1000"/>
                                        <p:tgtEl>
                                          <p:spTgt spid="3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12</a:t>
            </a:fld>
            <a:endParaRPr/>
          </a:p>
        </p:txBody>
      </p:sp>
      <p:sp>
        <p:nvSpPr>
          <p:cNvPr id="325" name="Google Shape;325;p58"/>
          <p:cNvSpPr txBox="1"/>
          <p:nvPr/>
        </p:nvSpPr>
        <p:spPr>
          <a:xfrm>
            <a:off x="356350" y="331927"/>
            <a:ext cx="5967668"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dirty="0">
                <a:solidFill>
                  <a:schemeClr val="lt2"/>
                </a:solidFill>
                <a:latin typeface="Montserrat"/>
                <a:ea typeface="Montserrat"/>
                <a:cs typeface="Montserrat"/>
                <a:sym typeface="Montserrat"/>
              </a:rPr>
              <a:t>Clustering Analysis</a:t>
            </a:r>
            <a:r>
              <a:rPr lang="en-US" altLang="zh-CN" sz="1800" dirty="0">
                <a:solidFill>
                  <a:schemeClr val="lt2"/>
                </a:solidFill>
                <a:latin typeface="Montserrat"/>
                <a:ea typeface="Montserrat"/>
                <a:cs typeface="Montserrat"/>
                <a:sym typeface="Montserrat"/>
              </a:rPr>
              <a:t> </a:t>
            </a:r>
            <a:endParaRPr sz="1800" dirty="0">
              <a:solidFill>
                <a:schemeClr val="lt2"/>
              </a:solidFill>
              <a:latin typeface="Montserrat"/>
              <a:ea typeface="Montserrat"/>
              <a:cs typeface="Montserrat"/>
              <a:sym typeface="Montserrat"/>
            </a:endParaRPr>
          </a:p>
        </p:txBody>
      </p:sp>
      <p:cxnSp>
        <p:nvCxnSpPr>
          <p:cNvPr id="326" name="Google Shape;326;p58"/>
          <p:cNvCxnSpPr/>
          <p:nvPr/>
        </p:nvCxnSpPr>
        <p:spPr>
          <a:xfrm>
            <a:off x="515200" y="697375"/>
            <a:ext cx="2163900" cy="0"/>
          </a:xfrm>
          <a:prstGeom prst="straightConnector1">
            <a:avLst/>
          </a:prstGeom>
          <a:noFill/>
          <a:ln w="9525" cap="flat" cmpd="sng">
            <a:solidFill>
              <a:schemeClr val="lt2"/>
            </a:solidFill>
            <a:prstDash val="solid"/>
            <a:round/>
            <a:headEnd type="none" w="med" len="med"/>
            <a:tailEnd type="none" w="med" len="med"/>
          </a:ln>
        </p:spPr>
      </p:cxnSp>
      <p:sp>
        <p:nvSpPr>
          <p:cNvPr id="327" name="Google Shape;327;p58"/>
          <p:cNvSpPr txBox="1"/>
          <p:nvPr/>
        </p:nvSpPr>
        <p:spPr>
          <a:xfrm>
            <a:off x="1167800" y="1099100"/>
            <a:ext cx="6380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u="sng" dirty="0">
                <a:solidFill>
                  <a:schemeClr val="lt2"/>
                </a:solidFill>
                <a:latin typeface="Montserrat"/>
                <a:ea typeface="Montserrat"/>
                <a:cs typeface="Montserrat"/>
                <a:sym typeface="Montserrat"/>
              </a:rPr>
              <a:t>Objective: </a:t>
            </a:r>
            <a:endParaRPr sz="1800" u="sng" dirty="0">
              <a:solidFill>
                <a:schemeClr val="lt2"/>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lt2"/>
              </a:solidFill>
              <a:latin typeface="Montserrat"/>
              <a:ea typeface="Montserrat"/>
              <a:cs typeface="Montserrat"/>
              <a:sym typeface="Montserrat"/>
            </a:endParaRPr>
          </a:p>
          <a:p>
            <a:pPr marL="0" lvl="0" indent="457200" algn="l" rtl="0">
              <a:spcBef>
                <a:spcPts val="0"/>
              </a:spcBef>
              <a:spcAft>
                <a:spcPts val="0"/>
              </a:spcAft>
              <a:buNone/>
            </a:pPr>
            <a:r>
              <a:rPr lang="zh-CN" sz="1200" dirty="0">
                <a:solidFill>
                  <a:schemeClr val="dk2"/>
                </a:solidFill>
                <a:latin typeface="Montserrat"/>
                <a:ea typeface="Montserrat"/>
                <a:cs typeface="Montserrat"/>
                <a:sym typeface="Montserrat"/>
              </a:rPr>
              <a:t>Reveal different disaster response and recovery patterns.</a:t>
            </a:r>
            <a:endParaRPr sz="1200" dirty="0">
              <a:solidFill>
                <a:schemeClr val="dk2"/>
              </a:solidFill>
              <a:latin typeface="Montserrat"/>
              <a:ea typeface="Montserrat"/>
              <a:cs typeface="Montserrat"/>
              <a:sym typeface="Montserrat"/>
            </a:endParaRPr>
          </a:p>
        </p:txBody>
      </p:sp>
      <p:sp>
        <p:nvSpPr>
          <p:cNvPr id="328" name="Google Shape;328;p58"/>
          <p:cNvSpPr txBox="1"/>
          <p:nvPr/>
        </p:nvSpPr>
        <p:spPr>
          <a:xfrm>
            <a:off x="1167800" y="2421475"/>
            <a:ext cx="6740700" cy="17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u="sng" dirty="0">
                <a:solidFill>
                  <a:schemeClr val="lt2"/>
                </a:solidFill>
                <a:latin typeface="Montserrat"/>
                <a:ea typeface="Montserrat"/>
                <a:cs typeface="Montserrat"/>
                <a:sym typeface="Montserrat"/>
              </a:rPr>
              <a:t>Process:</a:t>
            </a:r>
            <a:r>
              <a:rPr lang="zh-CN" sz="1800" u="sng" dirty="0">
                <a:solidFill>
                  <a:schemeClr val="dk2"/>
                </a:solidFill>
                <a:latin typeface="Montserrat"/>
                <a:ea typeface="Montserrat"/>
                <a:cs typeface="Montserrat"/>
                <a:sym typeface="Montserrat"/>
              </a:rPr>
              <a:t> </a:t>
            </a:r>
            <a:endParaRPr sz="1800" u="sng"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dirty="0">
              <a:solidFill>
                <a:schemeClr val="dk2"/>
              </a:solidFill>
              <a:latin typeface="Montserrat"/>
              <a:ea typeface="Montserrat"/>
              <a:cs typeface="Montserrat"/>
              <a:sym typeface="Montserrat"/>
            </a:endParaRPr>
          </a:p>
          <a:p>
            <a:pPr marL="0" lvl="0" indent="457200" algn="l" rtl="0">
              <a:spcBef>
                <a:spcPts val="0"/>
              </a:spcBef>
              <a:spcAft>
                <a:spcPts val="0"/>
              </a:spcAft>
              <a:buNone/>
            </a:pPr>
            <a:r>
              <a:rPr lang="zh-CN" sz="1200" dirty="0">
                <a:solidFill>
                  <a:schemeClr val="dk2"/>
                </a:solidFill>
                <a:latin typeface="Montserrat"/>
                <a:ea typeface="Montserrat"/>
                <a:cs typeface="Montserrat"/>
                <a:sym typeface="Montserrat"/>
              </a:rPr>
              <a:t>To classify communities into </a:t>
            </a:r>
            <a:r>
              <a:rPr lang="zh-CN" sz="1200" dirty="0">
                <a:solidFill>
                  <a:schemeClr val="accent1"/>
                </a:solidFill>
                <a:latin typeface="Montserrat"/>
                <a:ea typeface="Montserrat"/>
                <a:cs typeface="Montserrat"/>
                <a:sym typeface="Montserrat"/>
              </a:rPr>
              <a:t>distinct groups </a:t>
            </a:r>
            <a:r>
              <a:rPr lang="zh-CN" sz="1200" dirty="0">
                <a:solidFill>
                  <a:schemeClr val="dk2"/>
                </a:solidFill>
                <a:latin typeface="Montserrat"/>
                <a:ea typeface="Montserrat"/>
                <a:cs typeface="Montserrat"/>
                <a:sym typeface="Montserrat"/>
              </a:rPr>
              <a:t>based on changes in their activity levels </a:t>
            </a:r>
            <a:r>
              <a:rPr lang="zh-CN" sz="1200" dirty="0">
                <a:solidFill>
                  <a:schemeClr val="lt2"/>
                </a:solidFill>
                <a:latin typeface="Montserrat"/>
                <a:ea typeface="Montserrat"/>
                <a:cs typeface="Montserrat"/>
                <a:sym typeface="Montserrat"/>
              </a:rPr>
              <a:t>before, during, and after</a:t>
            </a:r>
            <a:r>
              <a:rPr lang="zh-CN" sz="1200" dirty="0">
                <a:solidFill>
                  <a:schemeClr val="dk2"/>
                </a:solidFill>
                <a:latin typeface="Montserrat"/>
                <a:ea typeface="Montserrat"/>
                <a:cs typeface="Montserrat"/>
                <a:sym typeface="Montserrat"/>
              </a:rPr>
              <a:t> Hurricane Harvey, using an </a:t>
            </a:r>
            <a:r>
              <a:rPr lang="zh-CN" sz="1200" dirty="0">
                <a:solidFill>
                  <a:schemeClr val="lt2"/>
                </a:solidFill>
                <a:latin typeface="Montserrat"/>
                <a:ea typeface="Montserrat"/>
                <a:cs typeface="Montserrat"/>
                <a:sym typeface="Montserrat"/>
              </a:rPr>
              <a:t>unsupervised machine learning </a:t>
            </a:r>
            <a:r>
              <a:rPr lang="zh-CN" sz="1200" dirty="0">
                <a:solidFill>
                  <a:schemeClr val="dk2"/>
                </a:solidFill>
                <a:latin typeface="Montserrat"/>
                <a:ea typeface="Montserrat"/>
                <a:cs typeface="Montserrat"/>
                <a:sym typeface="Montserrat"/>
              </a:rPr>
              <a:t>technique—hierarchical clustering.</a:t>
            </a:r>
            <a:endParaRPr sz="1200" dirty="0">
              <a:solidFill>
                <a:schemeClr val="dk2"/>
              </a:solidFill>
              <a:latin typeface="Montserrat"/>
              <a:ea typeface="Montserrat"/>
              <a:cs typeface="Montserrat"/>
              <a:sym typeface="Montserrat"/>
            </a:endParaRPr>
          </a:p>
        </p:txBody>
      </p:sp>
    </p:spTree>
    <p:extLst>
      <p:ext uri="{BB962C8B-B14F-4D97-AF65-F5344CB8AC3E}">
        <p14:creationId xmlns:p14="http://schemas.microsoft.com/office/powerpoint/2010/main" val="186482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childTnLst>
                                </p:cTn>
                              </p:par>
                              <p:par>
                                <p:cTn id="8" presetID="10" presetClass="entr" presetSubtype="0" fill="hold" nodeType="withEffect">
                                  <p:stCondLst>
                                    <p:cond delay="0"/>
                                  </p:stCondLst>
                                  <p:childTnLst>
                                    <p:set>
                                      <p:cBhvr>
                                        <p:cTn id="9" dur="1" fill="hold">
                                          <p:stCondLst>
                                            <p:cond delay="0"/>
                                          </p:stCondLst>
                                        </p:cTn>
                                        <p:tgtEl>
                                          <p:spTgt spid="326"/>
                                        </p:tgtEl>
                                        <p:attrNameLst>
                                          <p:attrName>style.visibility</p:attrName>
                                        </p:attrNameLst>
                                      </p:cBhvr>
                                      <p:to>
                                        <p:strVal val="visible"/>
                                      </p:to>
                                    </p:set>
                                    <p:animEffect transition="in" filter="fade">
                                      <p:cBhvr>
                                        <p:cTn id="10" dur="1000"/>
                                        <p:tgtEl>
                                          <p:spTgt spid="3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327"/>
                                        </p:tgtEl>
                                        <p:attrNameLst>
                                          <p:attrName>style.visibility</p:attrName>
                                        </p:attrNameLst>
                                      </p:cBhvr>
                                      <p:to>
                                        <p:strVal val="visible"/>
                                      </p:to>
                                    </p:set>
                                    <p:anim calcmode="lin" valueType="num">
                                      <p:cBhvr additive="base">
                                        <p:cTn id="15" dur="1000"/>
                                        <p:tgtEl>
                                          <p:spTgt spid="32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28"/>
                                        </p:tgtEl>
                                        <p:attrNameLst>
                                          <p:attrName>style.visibility</p:attrName>
                                        </p:attrNameLst>
                                      </p:cBhvr>
                                      <p:to>
                                        <p:strVal val="visible"/>
                                      </p:to>
                                    </p:set>
                                    <p:anim calcmode="lin" valueType="num">
                                      <p:cBhvr additive="base">
                                        <p:cTn id="20" dur="1000"/>
                                        <p:tgtEl>
                                          <p:spTgt spid="3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9"/>
          <p:cNvSpPr txBox="1">
            <a:spLocks noGrp="1"/>
          </p:cNvSpPr>
          <p:nvPr>
            <p:ph type="title"/>
          </p:nvPr>
        </p:nvSpPr>
        <p:spPr>
          <a:xfrm>
            <a:off x="5448800" y="2139000"/>
            <a:ext cx="2476800" cy="86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dirty="0"/>
              <a:t>Results and Validation</a:t>
            </a:r>
            <a:endParaRPr dirty="0"/>
          </a:p>
        </p:txBody>
      </p:sp>
      <p:cxnSp>
        <p:nvCxnSpPr>
          <p:cNvPr id="334" name="Google Shape;334;p59"/>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35" name="Google Shape;335;p59"/>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sp>
        <p:nvSpPr>
          <p:cNvPr id="336" name="Google Shape;336;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 calcmode="lin" valueType="num">
                                      <p:cBhvr additive="base">
                                        <p:cTn id="7" dur="1000"/>
                                        <p:tgtEl>
                                          <p:spTgt spid="333"/>
                                        </p:tgtEl>
                                        <p:attrNameLst>
                                          <p:attrName>ppt_w</p:attrName>
                                        </p:attrNameLst>
                                      </p:cBhvr>
                                      <p:tavLst>
                                        <p:tav tm="0">
                                          <p:val>
                                            <p:strVal val="0"/>
                                          </p:val>
                                        </p:tav>
                                        <p:tav tm="100000">
                                          <p:val>
                                            <p:strVal val="#ppt_w"/>
                                          </p:val>
                                        </p:tav>
                                      </p:tavLst>
                                    </p:anim>
                                    <p:anim calcmode="lin" valueType="num">
                                      <p:cBhvr additive="base">
                                        <p:cTn id="8" dur="1000"/>
                                        <p:tgtEl>
                                          <p:spTgt spid="33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334"/>
                                        </p:tgtEl>
                                        <p:attrNameLst>
                                          <p:attrName>style.visibility</p:attrName>
                                        </p:attrNameLst>
                                      </p:cBhvr>
                                      <p:to>
                                        <p:strVal val="visible"/>
                                      </p:to>
                                    </p:set>
                                    <p:animEffect transition="in" filter="fade">
                                      <p:cBhvr>
                                        <p:cTn id="12" dur="18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60">
            <a:hlinkClick r:id="rId3"/>
          </p:cNvPr>
          <p:cNvPicPr preferRelativeResize="0"/>
          <p:nvPr/>
        </p:nvPicPr>
        <p:blipFill rotWithShape="1">
          <a:blip r:embed="rId4">
            <a:alphaModFix/>
          </a:blip>
          <a:srcRect r="842" b="18553"/>
          <a:stretch/>
        </p:blipFill>
        <p:spPr>
          <a:xfrm>
            <a:off x="231825" y="1252600"/>
            <a:ext cx="4439276" cy="2638301"/>
          </a:xfrm>
          <a:prstGeom prst="rect">
            <a:avLst/>
          </a:prstGeom>
          <a:noFill/>
          <a:ln>
            <a:noFill/>
          </a:ln>
        </p:spPr>
      </p:pic>
      <p:sp>
        <p:nvSpPr>
          <p:cNvPr id="342" name="Google Shape;342;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14</a:t>
            </a:fld>
            <a:endParaRPr/>
          </a:p>
        </p:txBody>
      </p:sp>
      <p:sp>
        <p:nvSpPr>
          <p:cNvPr id="343" name="Google Shape;343;p60"/>
          <p:cNvSpPr txBox="1"/>
          <p:nvPr/>
        </p:nvSpPr>
        <p:spPr>
          <a:xfrm>
            <a:off x="403600" y="235675"/>
            <a:ext cx="598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2"/>
                </a:solidFill>
                <a:latin typeface="Montserrat"/>
                <a:ea typeface="Montserrat"/>
                <a:cs typeface="Montserrat"/>
                <a:sym typeface="Montserrat"/>
              </a:rPr>
              <a:t>Disaster response and recovery patterns</a:t>
            </a:r>
            <a:endParaRPr sz="1800">
              <a:solidFill>
                <a:schemeClr val="lt2"/>
              </a:solidFill>
              <a:latin typeface="Montserrat"/>
              <a:ea typeface="Montserrat"/>
              <a:cs typeface="Montserrat"/>
              <a:sym typeface="Montserrat"/>
            </a:endParaRPr>
          </a:p>
        </p:txBody>
      </p:sp>
      <p:pic>
        <p:nvPicPr>
          <p:cNvPr id="344" name="Google Shape;344;p60"/>
          <p:cNvPicPr preferRelativeResize="0"/>
          <p:nvPr/>
        </p:nvPicPr>
        <p:blipFill>
          <a:blip r:embed="rId5">
            <a:alphaModFix/>
          </a:blip>
          <a:stretch>
            <a:fillRect/>
          </a:stretch>
        </p:blipFill>
        <p:spPr>
          <a:xfrm>
            <a:off x="5612073" y="380412"/>
            <a:ext cx="2639277" cy="3689738"/>
          </a:xfrm>
          <a:prstGeom prst="rect">
            <a:avLst/>
          </a:prstGeom>
          <a:noFill/>
          <a:ln>
            <a:noFill/>
          </a:ln>
        </p:spPr>
      </p:pic>
      <p:sp>
        <p:nvSpPr>
          <p:cNvPr id="345" name="Google Shape;345;p60"/>
          <p:cNvSpPr txBox="1"/>
          <p:nvPr/>
        </p:nvSpPr>
        <p:spPr>
          <a:xfrm>
            <a:off x="747050" y="4070150"/>
            <a:ext cx="30000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lt1"/>
                </a:solidFill>
                <a:latin typeface="Montserrat ExtraBold"/>
                <a:ea typeface="Montserrat ExtraBold"/>
                <a:cs typeface="Montserrat ExtraBold"/>
                <a:sym typeface="Montserrat ExtraBold"/>
              </a:rPr>
              <a:t>Fig. 1 Distinct neighborhood groups based on disaster response and recovery patterns</a:t>
            </a:r>
            <a:endParaRPr sz="1100"/>
          </a:p>
        </p:txBody>
      </p:sp>
      <p:sp>
        <p:nvSpPr>
          <p:cNvPr id="346" name="Google Shape;346;p60"/>
          <p:cNvSpPr txBox="1"/>
          <p:nvPr/>
        </p:nvSpPr>
        <p:spPr>
          <a:xfrm>
            <a:off x="5380076" y="4239650"/>
            <a:ext cx="3176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lt1"/>
                </a:solidFill>
                <a:latin typeface="Montserrat ExtraBold"/>
                <a:ea typeface="Montserrat ExtraBold"/>
                <a:cs typeface="Montserrat ExtraBold"/>
                <a:sym typeface="Montserrat ExtraBold"/>
              </a:rPr>
              <a:t>Fig. 2 Disparities in evacuation patterns during Hurricane Harvey</a:t>
            </a:r>
            <a:endParaRPr sz="1100"/>
          </a:p>
        </p:txBody>
      </p:sp>
      <p:cxnSp>
        <p:nvCxnSpPr>
          <p:cNvPr id="347" name="Google Shape;347;p60"/>
          <p:cNvCxnSpPr/>
          <p:nvPr/>
        </p:nvCxnSpPr>
        <p:spPr>
          <a:xfrm>
            <a:off x="498025" y="652600"/>
            <a:ext cx="4576800" cy="0"/>
          </a:xfrm>
          <a:prstGeom prst="straightConnector1">
            <a:avLst/>
          </a:prstGeom>
          <a:noFill/>
          <a:ln w="9525" cap="flat" cmpd="sng">
            <a:solidFill>
              <a:schemeClr val="lt2"/>
            </a:solidFill>
            <a:prstDash val="solid"/>
            <a:round/>
            <a:headEnd type="none" w="med" len="med"/>
            <a:tailEnd type="none" w="med" len="med"/>
          </a:ln>
        </p:spPr>
      </p:cxnSp>
      <p:sp>
        <p:nvSpPr>
          <p:cNvPr id="348" name="Google Shape;348;p60"/>
          <p:cNvSpPr txBox="1"/>
          <p:nvPr/>
        </p:nvSpPr>
        <p:spPr>
          <a:xfrm>
            <a:off x="1425400" y="1383650"/>
            <a:ext cx="5367000" cy="25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2"/>
                </a:solidFill>
                <a:latin typeface="Montserrat"/>
                <a:ea typeface="Montserrat"/>
                <a:cs typeface="Montserrat"/>
                <a:sym typeface="Montserrat"/>
              </a:rPr>
              <a:t>An important component of our approach is its </a:t>
            </a:r>
            <a:r>
              <a:rPr lang="zh-CN" sz="1800">
                <a:solidFill>
                  <a:schemeClr val="lt2"/>
                </a:solidFill>
                <a:latin typeface="Montserrat"/>
                <a:ea typeface="Montserrat"/>
                <a:cs typeface="Montserrat"/>
                <a:sym typeface="Montserrat"/>
              </a:rPr>
              <a:t>generalizability </a:t>
            </a:r>
            <a:r>
              <a:rPr lang="zh-CN" sz="1800">
                <a:solidFill>
                  <a:schemeClr val="dk2"/>
                </a:solidFill>
                <a:latin typeface="Montserrat"/>
                <a:ea typeface="Montserrat"/>
                <a:cs typeface="Montserrat"/>
                <a:sym typeface="Montserrat"/>
              </a:rPr>
              <a:t>and </a:t>
            </a:r>
            <a:r>
              <a:rPr lang="zh-CN" sz="1800">
                <a:solidFill>
                  <a:schemeClr val="lt2"/>
                </a:solidFill>
                <a:latin typeface="Montserrat"/>
                <a:ea typeface="Montserrat"/>
                <a:cs typeface="Montserrat"/>
                <a:sym typeface="Montserrat"/>
              </a:rPr>
              <a:t>scalability: </a:t>
            </a:r>
            <a:r>
              <a:rPr lang="zh-CN" sz="1800">
                <a:solidFill>
                  <a:schemeClr val="lt1"/>
                </a:solidFill>
                <a:latin typeface="Montserrat"/>
                <a:ea typeface="Montserrat"/>
                <a:cs typeface="Montserrat"/>
                <a:sym typeface="Montserrat"/>
              </a:rPr>
              <a:t>using the same or similar dataset, the methodology can be applied to other extreme or unexpected events, beyond natural disasters.</a:t>
            </a:r>
            <a:endParaRPr sz="18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 calcmode="lin" valueType="num">
                                      <p:cBhvr additive="base">
                                        <p:cTn id="7" dur="1000"/>
                                        <p:tgtEl>
                                          <p:spTgt spid="34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7"/>
                                        </p:tgtEl>
                                        <p:attrNameLst>
                                          <p:attrName>style.visibility</p:attrName>
                                        </p:attrNameLst>
                                      </p:cBhvr>
                                      <p:to>
                                        <p:strVal val="visible"/>
                                      </p:to>
                                    </p:set>
                                    <p:animEffect transition="in" filter="fade">
                                      <p:cBhvr>
                                        <p:cTn id="11" dur="1000"/>
                                        <p:tgtEl>
                                          <p:spTgt spid="347"/>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341"/>
                                        </p:tgtEl>
                                        <p:attrNameLst>
                                          <p:attrName>style.visibility</p:attrName>
                                        </p:attrNameLst>
                                      </p:cBhvr>
                                      <p:to>
                                        <p:strVal val="visible"/>
                                      </p:to>
                                    </p:set>
                                    <p:anim calcmode="lin" valueType="num">
                                      <p:cBhvr additive="base">
                                        <p:cTn id="16" dur="1000"/>
                                        <p:tgtEl>
                                          <p:spTgt spid="341"/>
                                        </p:tgtEl>
                                        <p:attrNameLst>
                                          <p:attrName>ppt_w</p:attrName>
                                        </p:attrNameLst>
                                      </p:cBhvr>
                                      <p:tavLst>
                                        <p:tav tm="0">
                                          <p:val>
                                            <p:strVal val="0"/>
                                          </p:val>
                                        </p:tav>
                                        <p:tav tm="100000">
                                          <p:val>
                                            <p:strVal val="#ppt_w"/>
                                          </p:val>
                                        </p:tav>
                                      </p:tavLst>
                                    </p:anim>
                                    <p:anim calcmode="lin" valueType="num">
                                      <p:cBhvr additive="base">
                                        <p:cTn id="17" dur="1000"/>
                                        <p:tgtEl>
                                          <p:spTgt spid="341"/>
                                        </p:tgtEl>
                                        <p:attrNameLst>
                                          <p:attrName>ppt_h</p:attrName>
                                        </p:attrNameLst>
                                      </p:cBhvr>
                                      <p:tavLst>
                                        <p:tav tm="0">
                                          <p:val>
                                            <p:strVal val="0"/>
                                          </p:val>
                                        </p:tav>
                                        <p:tav tm="100000">
                                          <p:val>
                                            <p:strVal val="#ppt_h"/>
                                          </p:val>
                                        </p:tav>
                                      </p:tavLst>
                                    </p:anim>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44"/>
                                        </p:tgtEl>
                                        <p:attrNameLst>
                                          <p:attrName>style.visibility</p:attrName>
                                        </p:attrNameLst>
                                      </p:cBhvr>
                                      <p:to>
                                        <p:strVal val="visible"/>
                                      </p:to>
                                    </p:set>
                                    <p:anim calcmode="lin" valueType="num">
                                      <p:cBhvr additive="base">
                                        <p:cTn id="25" dur="1000"/>
                                        <p:tgtEl>
                                          <p:spTgt spid="344"/>
                                        </p:tgtEl>
                                        <p:attrNameLst>
                                          <p:attrName>ppt_w</p:attrName>
                                        </p:attrNameLst>
                                      </p:cBhvr>
                                      <p:tavLst>
                                        <p:tav tm="0">
                                          <p:val>
                                            <p:strVal val="0"/>
                                          </p:val>
                                        </p:tav>
                                        <p:tav tm="100000">
                                          <p:val>
                                            <p:strVal val="#ppt_w"/>
                                          </p:val>
                                        </p:tav>
                                      </p:tavLst>
                                    </p:anim>
                                    <p:anim calcmode="lin" valueType="num">
                                      <p:cBhvr additive="base">
                                        <p:cTn id="26" dur="1000"/>
                                        <p:tgtEl>
                                          <p:spTgt spid="344"/>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3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34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44"/>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45"/>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46"/>
                                        </p:tgtEl>
                                        <p:attrNameLst>
                                          <p:attrName>style.visibility</p:attrName>
                                        </p:attrNameLst>
                                      </p:cBhvr>
                                      <p:to>
                                        <p:strVal val="hidden"/>
                                      </p:to>
                                    </p:set>
                                  </p:childTnLst>
                                </p:cTn>
                              </p:par>
                              <p:par>
                                <p:cTn id="40" presetID="23" presetClass="entr" presetSubtype="16" fill="hold" nodeType="withEffect">
                                  <p:stCondLst>
                                    <p:cond delay="0"/>
                                  </p:stCondLst>
                                  <p:childTnLst>
                                    <p:set>
                                      <p:cBhvr>
                                        <p:cTn id="41" dur="1" fill="hold">
                                          <p:stCondLst>
                                            <p:cond delay="0"/>
                                          </p:stCondLst>
                                        </p:cTn>
                                        <p:tgtEl>
                                          <p:spTgt spid="348"/>
                                        </p:tgtEl>
                                        <p:attrNameLst>
                                          <p:attrName>style.visibility</p:attrName>
                                        </p:attrNameLst>
                                      </p:cBhvr>
                                      <p:to>
                                        <p:strVal val="visible"/>
                                      </p:to>
                                    </p:set>
                                    <p:anim calcmode="lin" valueType="num">
                                      <p:cBhvr additive="base">
                                        <p:cTn id="42" dur="1000"/>
                                        <p:tgtEl>
                                          <p:spTgt spid="348"/>
                                        </p:tgtEl>
                                        <p:attrNameLst>
                                          <p:attrName>ppt_w</p:attrName>
                                        </p:attrNameLst>
                                      </p:cBhvr>
                                      <p:tavLst>
                                        <p:tav tm="0">
                                          <p:val>
                                            <p:strVal val="0"/>
                                          </p:val>
                                        </p:tav>
                                        <p:tav tm="100000">
                                          <p:val>
                                            <p:strVal val="#ppt_w"/>
                                          </p:val>
                                        </p:tav>
                                      </p:tavLst>
                                    </p:anim>
                                    <p:anim calcmode="lin" valueType="num">
                                      <p:cBhvr additive="base">
                                        <p:cTn id="43" dur="1000"/>
                                        <p:tgtEl>
                                          <p:spTgt spid="34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15</a:t>
            </a:fld>
            <a:endParaRPr/>
          </a:p>
        </p:txBody>
      </p:sp>
      <p:pic>
        <p:nvPicPr>
          <p:cNvPr id="354" name="Google Shape;354;p61"/>
          <p:cNvPicPr preferRelativeResize="0"/>
          <p:nvPr/>
        </p:nvPicPr>
        <p:blipFill rotWithShape="1">
          <a:blip r:embed="rId3">
            <a:alphaModFix/>
          </a:blip>
          <a:srcRect b="13066"/>
          <a:stretch/>
        </p:blipFill>
        <p:spPr>
          <a:xfrm>
            <a:off x="1502700" y="917675"/>
            <a:ext cx="5226925" cy="3435849"/>
          </a:xfrm>
          <a:prstGeom prst="rect">
            <a:avLst/>
          </a:prstGeom>
          <a:noFill/>
          <a:ln>
            <a:noFill/>
          </a:ln>
        </p:spPr>
      </p:pic>
      <p:sp>
        <p:nvSpPr>
          <p:cNvPr id="355" name="Google Shape;355;p61"/>
          <p:cNvSpPr txBox="1"/>
          <p:nvPr/>
        </p:nvSpPr>
        <p:spPr>
          <a:xfrm>
            <a:off x="420775" y="149800"/>
            <a:ext cx="598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2"/>
                </a:solidFill>
                <a:latin typeface="Montserrat"/>
                <a:ea typeface="Montserrat"/>
                <a:cs typeface="Montserrat"/>
                <a:sym typeface="Montserrat"/>
              </a:rPr>
              <a:t>Validation with FEMA data</a:t>
            </a:r>
            <a:endParaRPr sz="1800">
              <a:solidFill>
                <a:schemeClr val="lt2"/>
              </a:solidFill>
              <a:latin typeface="Montserrat"/>
              <a:ea typeface="Montserrat"/>
              <a:cs typeface="Montserrat"/>
              <a:sym typeface="Montserrat"/>
            </a:endParaRPr>
          </a:p>
        </p:txBody>
      </p:sp>
      <p:sp>
        <p:nvSpPr>
          <p:cNvPr id="356" name="Google Shape;356;p61"/>
          <p:cNvSpPr txBox="1"/>
          <p:nvPr/>
        </p:nvSpPr>
        <p:spPr>
          <a:xfrm>
            <a:off x="1829000" y="4353525"/>
            <a:ext cx="4576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a:solidFill>
                  <a:schemeClr val="lt1"/>
                </a:solidFill>
                <a:latin typeface="Montserrat ExtraBold"/>
                <a:ea typeface="Montserrat ExtraBold"/>
                <a:cs typeface="Montserrat ExtraBold"/>
                <a:sym typeface="Montserrat ExtraBold"/>
              </a:rPr>
              <a:t>Fig. 3 Validation of neighborhood resilience measure</a:t>
            </a:r>
            <a:endParaRPr sz="1100"/>
          </a:p>
        </p:txBody>
      </p:sp>
      <p:cxnSp>
        <p:nvCxnSpPr>
          <p:cNvPr id="357" name="Google Shape;357;p61"/>
          <p:cNvCxnSpPr/>
          <p:nvPr/>
        </p:nvCxnSpPr>
        <p:spPr>
          <a:xfrm>
            <a:off x="523800" y="611500"/>
            <a:ext cx="3099900" cy="0"/>
          </a:xfrm>
          <a:prstGeom prst="straightConnector1">
            <a:avLst/>
          </a:prstGeom>
          <a:noFill/>
          <a:ln w="9525" cap="flat" cmpd="sng">
            <a:solidFill>
              <a:schemeClr val="accent4"/>
            </a:solidFill>
            <a:prstDash val="solid"/>
            <a:round/>
            <a:headEnd type="none" w="med" len="med"/>
            <a:tailEnd type="none" w="med" len="med"/>
          </a:ln>
        </p:spPr>
      </p:cxnSp>
      <p:sp>
        <p:nvSpPr>
          <p:cNvPr id="5" name="文本框 4">
            <a:extLst>
              <a:ext uri="{FF2B5EF4-FFF2-40B4-BE49-F238E27FC236}">
                <a16:creationId xmlns:a16="http://schemas.microsoft.com/office/drawing/2014/main" id="{12725CA4-CDC7-A2B4-2170-AF491680A151}"/>
              </a:ext>
            </a:extLst>
          </p:cNvPr>
          <p:cNvSpPr txBox="1"/>
          <p:nvPr/>
        </p:nvSpPr>
        <p:spPr>
          <a:xfrm>
            <a:off x="2286000" y="2418359"/>
            <a:ext cx="4572000" cy="307777"/>
          </a:xfrm>
          <a:prstGeom prst="rect">
            <a:avLst/>
          </a:prstGeom>
          <a:noFill/>
        </p:spPr>
        <p:txBody>
          <a:bodyPr wrap="square">
            <a:spAutoFit/>
          </a:bodyPr>
          <a:lstStyle/>
          <a:p>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 calcmode="lin" valueType="num">
                                      <p:cBhvr additive="base">
                                        <p:cTn id="7" dur="1000"/>
                                        <p:tgtEl>
                                          <p:spTgt spid="355"/>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57"/>
                                        </p:tgtEl>
                                        <p:attrNameLst>
                                          <p:attrName>style.visibility</p:attrName>
                                        </p:attrNameLst>
                                      </p:cBhvr>
                                      <p:to>
                                        <p:strVal val="visible"/>
                                      </p:to>
                                    </p:set>
                                    <p:animEffect transition="in" filter="fade">
                                      <p:cBhvr>
                                        <p:cTn id="11" dur="2000"/>
                                        <p:tgtEl>
                                          <p:spTgt spid="35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54"/>
                                        </p:tgtEl>
                                        <p:attrNameLst>
                                          <p:attrName>style.visibility</p:attrName>
                                        </p:attrNameLst>
                                      </p:cBhvr>
                                      <p:to>
                                        <p:strVal val="visible"/>
                                      </p:to>
                                    </p:set>
                                    <p:animEffect transition="in" filter="fade">
                                      <p:cBhvr>
                                        <p:cTn id="16" dur="1000"/>
                                        <p:tgtEl>
                                          <p:spTgt spid="354"/>
                                        </p:tgtEl>
                                      </p:cBhvr>
                                    </p:animEffec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2"/>
          <p:cNvSpPr txBox="1">
            <a:spLocks noGrp="1"/>
          </p:cNvSpPr>
          <p:nvPr>
            <p:ph type="title" idx="4294967295"/>
          </p:nvPr>
        </p:nvSpPr>
        <p:spPr>
          <a:xfrm>
            <a:off x="5396299" y="1541825"/>
            <a:ext cx="51684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400"/>
              <a:t>Limitations</a:t>
            </a:r>
            <a:endParaRPr sz="2400"/>
          </a:p>
        </p:txBody>
      </p:sp>
      <p:sp>
        <p:nvSpPr>
          <p:cNvPr id="364" name="Google Shape;364;p62"/>
          <p:cNvSpPr txBox="1">
            <a:spLocks noGrp="1"/>
          </p:cNvSpPr>
          <p:nvPr>
            <p:ph type="title" idx="4"/>
          </p:nvPr>
        </p:nvSpPr>
        <p:spPr>
          <a:xfrm>
            <a:off x="3633124" y="1172975"/>
            <a:ext cx="2961600" cy="92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sz="2400">
                <a:solidFill>
                  <a:schemeClr val="lt2"/>
                </a:solidFill>
              </a:rPr>
              <a:t>03</a:t>
            </a:r>
            <a:endParaRPr sz="2400">
              <a:solidFill>
                <a:schemeClr val="lt2"/>
              </a:solidFill>
            </a:endParaRPr>
          </a:p>
        </p:txBody>
      </p:sp>
      <p:cxnSp>
        <p:nvCxnSpPr>
          <p:cNvPr id="365" name="Google Shape;365;p62"/>
          <p:cNvCxnSpPr/>
          <p:nvPr/>
        </p:nvCxnSpPr>
        <p:spPr>
          <a:xfrm rot="10800000" flipH="1">
            <a:off x="4897405" y="2093975"/>
            <a:ext cx="2470200" cy="132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par>
                                <p:cTn id="8" presetID="10" presetClass="entr" presetSubtype="0" fill="hold" nodeType="withEffect">
                                  <p:stCondLst>
                                    <p:cond delay="0"/>
                                  </p:stCondLst>
                                  <p:childTnLst>
                                    <p:set>
                                      <p:cBhvr>
                                        <p:cTn id="9" dur="1" fill="hold">
                                          <p:stCondLst>
                                            <p:cond delay="0"/>
                                          </p:stCondLst>
                                        </p:cTn>
                                        <p:tgtEl>
                                          <p:spTgt spid="363"/>
                                        </p:tgtEl>
                                        <p:attrNameLst>
                                          <p:attrName>style.visibility</p:attrName>
                                        </p:attrNameLst>
                                      </p:cBhvr>
                                      <p:to>
                                        <p:strVal val="visible"/>
                                      </p:to>
                                    </p:set>
                                    <p:animEffect transition="in" filter="fade">
                                      <p:cBhvr>
                                        <p:cTn id="10" dur="1000"/>
                                        <p:tgtEl>
                                          <p:spTgt spid="363"/>
                                        </p:tgtEl>
                                      </p:cBhvr>
                                    </p:animEffec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365"/>
                                        </p:tgtEl>
                                        <p:attrNameLst>
                                          <p:attrName>style.visibility</p:attrName>
                                        </p:attrNameLst>
                                      </p:cBhvr>
                                      <p:to>
                                        <p:strVal val="visible"/>
                                      </p:to>
                                    </p:set>
                                    <p:anim calcmode="lin" valueType="num">
                                      <p:cBhvr additive="base">
                                        <p:cTn id="14" dur="1000"/>
                                        <p:tgtEl>
                                          <p:spTgt spid="365"/>
                                        </p:tgtEl>
                                        <p:attrNameLst>
                                          <p:attrName>ppt_w</p:attrName>
                                        </p:attrNameLst>
                                      </p:cBhvr>
                                      <p:tavLst>
                                        <p:tav tm="0">
                                          <p:val>
                                            <p:strVal val="0"/>
                                          </p:val>
                                        </p:tav>
                                        <p:tav tm="100000">
                                          <p:val>
                                            <p:strVal val="#ppt_w"/>
                                          </p:val>
                                        </p:tav>
                                      </p:tavLst>
                                    </p:anim>
                                    <p:anim calcmode="lin" valueType="num">
                                      <p:cBhvr additive="base">
                                        <p:cTn id="15" dur="1000"/>
                                        <p:tgtEl>
                                          <p:spTgt spid="3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17</a:t>
            </a:fld>
            <a:endParaRPr/>
          </a:p>
        </p:txBody>
      </p:sp>
      <p:sp>
        <p:nvSpPr>
          <p:cNvPr id="363" name="Google Shape;363;p62"/>
          <p:cNvSpPr txBox="1">
            <a:spLocks noGrp="1"/>
          </p:cNvSpPr>
          <p:nvPr>
            <p:ph type="title"/>
          </p:nvPr>
        </p:nvSpPr>
        <p:spPr>
          <a:xfrm>
            <a:off x="146872" y="345325"/>
            <a:ext cx="4124700" cy="7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03</a:t>
            </a:r>
            <a:endParaRPr/>
          </a:p>
        </p:txBody>
      </p:sp>
      <p:sp>
        <p:nvSpPr>
          <p:cNvPr id="364" name="Google Shape;364;p62"/>
          <p:cNvSpPr txBox="1">
            <a:spLocks noGrp="1"/>
          </p:cNvSpPr>
          <p:nvPr>
            <p:ph type="title" idx="4294967295"/>
          </p:nvPr>
        </p:nvSpPr>
        <p:spPr>
          <a:xfrm>
            <a:off x="593399" y="345325"/>
            <a:ext cx="51684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400" dirty="0"/>
              <a:t>Limitations</a:t>
            </a:r>
            <a:endParaRPr sz="2400" dirty="0"/>
          </a:p>
        </p:txBody>
      </p:sp>
      <p:cxnSp>
        <p:nvCxnSpPr>
          <p:cNvPr id="365" name="Google Shape;365;p62"/>
          <p:cNvCxnSpPr/>
          <p:nvPr/>
        </p:nvCxnSpPr>
        <p:spPr>
          <a:xfrm rot="10800000" flipH="1">
            <a:off x="303480" y="832925"/>
            <a:ext cx="2470200" cy="13200"/>
          </a:xfrm>
          <a:prstGeom prst="straightConnector1">
            <a:avLst/>
          </a:prstGeom>
          <a:noFill/>
          <a:ln w="9525" cap="flat" cmpd="sng">
            <a:solidFill>
              <a:schemeClr val="lt2"/>
            </a:solidFill>
            <a:prstDash val="solid"/>
            <a:round/>
            <a:headEnd type="none" w="med" len="med"/>
            <a:tailEnd type="none" w="med" len="med"/>
          </a:ln>
        </p:spPr>
      </p:cxnSp>
      <p:sp>
        <p:nvSpPr>
          <p:cNvPr id="366" name="Google Shape;366;p62"/>
          <p:cNvSpPr txBox="1"/>
          <p:nvPr/>
        </p:nvSpPr>
        <p:spPr>
          <a:xfrm>
            <a:off x="593400" y="1124875"/>
            <a:ext cx="6886500" cy="3022500"/>
          </a:xfrm>
          <a:prstGeom prst="rect">
            <a:avLst/>
          </a:prstGeom>
          <a:noFill/>
          <a:ln>
            <a:noFill/>
          </a:ln>
        </p:spPr>
        <p:txBody>
          <a:bodyPr spcFirstLastPara="1" wrap="square" lIns="91425" tIns="91425" rIns="91425" bIns="91425" anchor="t" anchorCtr="0">
            <a:noAutofit/>
          </a:bodyPr>
          <a:lstStyle/>
          <a:p>
            <a:pPr marL="381000" lvl="0" indent="-228600" algn="l" rtl="0">
              <a:spcBef>
                <a:spcPts val="0"/>
              </a:spcBef>
              <a:spcAft>
                <a:spcPts val="0"/>
              </a:spcAft>
              <a:buClr>
                <a:schemeClr val="lt2"/>
              </a:buClr>
              <a:buSzPts val="1200"/>
              <a:buFont typeface="+mj-lt"/>
              <a:buAutoNum type="arabicPeriod"/>
            </a:pPr>
            <a:r>
              <a:rPr lang="zh-CN" sz="1200" dirty="0">
                <a:solidFill>
                  <a:schemeClr val="lt2"/>
                </a:solidFill>
                <a:latin typeface="Montserrat"/>
                <a:ea typeface="Montserrat"/>
                <a:cs typeface="Montserrat"/>
                <a:sym typeface="Montserrat"/>
              </a:rPr>
              <a:t>Data Source and Representativeness:</a:t>
            </a:r>
            <a:endParaRPr sz="1200" dirty="0">
              <a:solidFill>
                <a:schemeClr val="lt2"/>
              </a:solidFill>
              <a:latin typeface="Montserrat"/>
              <a:ea typeface="Montserrat"/>
              <a:cs typeface="Montserrat"/>
              <a:sym typeface="Montserrat"/>
            </a:endParaRPr>
          </a:p>
          <a:p>
            <a:pPr marL="914400" lvl="1" indent="-304800" algn="l" rtl="0">
              <a:lnSpc>
                <a:spcPct val="115000"/>
              </a:lnSpc>
              <a:spcBef>
                <a:spcPts val="0"/>
              </a:spcBef>
              <a:spcAft>
                <a:spcPts val="0"/>
              </a:spcAft>
              <a:buClr>
                <a:schemeClr val="dk2"/>
              </a:buClr>
              <a:buSzPts val="1200"/>
              <a:buFont typeface="Wingdings" pitchFamily="2" charset="2"/>
              <a:buChar char="l"/>
            </a:pPr>
            <a:r>
              <a:rPr lang="zh-CN" sz="1200" dirty="0">
                <a:solidFill>
                  <a:schemeClr val="dk2"/>
                </a:solidFill>
                <a:latin typeface="Montserrat"/>
                <a:ea typeface="Montserrat"/>
                <a:cs typeface="Montserrat"/>
                <a:sym typeface="Montserrat"/>
              </a:rPr>
              <a:t>Selection Bias: </a:t>
            </a:r>
            <a:r>
              <a:rPr lang="zh-CN" sz="1200" dirty="0">
                <a:solidFill>
                  <a:schemeClr val="lt1"/>
                </a:solidFill>
                <a:latin typeface="Montserrat"/>
                <a:ea typeface="Montserrat"/>
                <a:cs typeface="Montserrat"/>
                <a:sym typeface="Montserrat"/>
              </a:rPr>
              <a:t>smartphone which may not represent low-income people and elder populations</a:t>
            </a:r>
            <a:endParaRPr sz="1200" dirty="0">
              <a:solidFill>
                <a:schemeClr val="lt1"/>
              </a:solidFill>
              <a:latin typeface="Montserrat"/>
              <a:ea typeface="Montserrat"/>
              <a:cs typeface="Montserrat"/>
              <a:sym typeface="Montserrat"/>
            </a:endParaRPr>
          </a:p>
          <a:p>
            <a:pPr marL="914400" lvl="1" indent="-304800" algn="l" rtl="0">
              <a:lnSpc>
                <a:spcPct val="115000"/>
              </a:lnSpc>
              <a:spcBef>
                <a:spcPts val="0"/>
              </a:spcBef>
              <a:spcAft>
                <a:spcPts val="0"/>
              </a:spcAft>
              <a:buClr>
                <a:schemeClr val="dk2"/>
              </a:buClr>
              <a:buSzPts val="1200"/>
              <a:buFont typeface="Wingdings" pitchFamily="2" charset="2"/>
              <a:buChar char="l"/>
            </a:pPr>
            <a:r>
              <a:rPr lang="zh-CN" sz="1200" dirty="0">
                <a:solidFill>
                  <a:schemeClr val="dk2"/>
                </a:solidFill>
                <a:latin typeface="Montserrat"/>
                <a:ea typeface="Montserrat"/>
                <a:cs typeface="Montserrat"/>
                <a:sym typeface="Montserrat"/>
              </a:rPr>
              <a:t>Data Coverage: </a:t>
            </a:r>
            <a:r>
              <a:rPr lang="zh-CN" sz="1200" dirty="0">
                <a:solidFill>
                  <a:schemeClr val="lt1"/>
                </a:solidFill>
                <a:latin typeface="Montserrat"/>
                <a:ea typeface="Montserrat"/>
                <a:cs typeface="Montserrat"/>
                <a:sym typeface="Montserrat"/>
              </a:rPr>
              <a:t>the data only cover users who had location services enabled on their devices</a:t>
            </a:r>
            <a:endParaRPr sz="1200" dirty="0">
              <a:solidFill>
                <a:schemeClr val="lt1"/>
              </a:solidFill>
              <a:latin typeface="Montserrat"/>
              <a:ea typeface="Montserrat"/>
              <a:cs typeface="Montserrat"/>
              <a:sym typeface="Montserrat"/>
            </a:endParaRPr>
          </a:p>
          <a:p>
            <a:pPr marL="228600" lvl="0" indent="-228600" algn="l" rtl="0">
              <a:lnSpc>
                <a:spcPct val="115000"/>
              </a:lnSpc>
              <a:spcBef>
                <a:spcPts val="0"/>
              </a:spcBef>
              <a:spcAft>
                <a:spcPts val="0"/>
              </a:spcAft>
              <a:buFont typeface="+mj-lt"/>
              <a:buAutoNum type="arabicPeriod"/>
            </a:pPr>
            <a:endParaRPr sz="1200" dirty="0">
              <a:solidFill>
                <a:schemeClr val="lt1"/>
              </a:solidFill>
              <a:latin typeface="Montserrat"/>
              <a:ea typeface="Montserrat"/>
              <a:cs typeface="Montserrat"/>
              <a:sym typeface="Montserrat"/>
            </a:endParaRPr>
          </a:p>
          <a:p>
            <a:pPr marL="381000" lvl="0" indent="-228600" algn="l" rtl="0">
              <a:lnSpc>
                <a:spcPct val="115000"/>
              </a:lnSpc>
              <a:spcBef>
                <a:spcPts val="0"/>
              </a:spcBef>
              <a:spcAft>
                <a:spcPts val="0"/>
              </a:spcAft>
              <a:buClr>
                <a:schemeClr val="lt2"/>
              </a:buClr>
              <a:buSzPts val="1200"/>
              <a:buFont typeface="+mj-lt"/>
              <a:buAutoNum type="arabicPeriod"/>
            </a:pPr>
            <a:r>
              <a:rPr lang="zh-CN" sz="1200" dirty="0">
                <a:solidFill>
                  <a:schemeClr val="lt2"/>
                </a:solidFill>
                <a:latin typeface="Montserrat"/>
                <a:ea typeface="Montserrat"/>
                <a:cs typeface="Montserrat"/>
                <a:sym typeface="Montserrat"/>
              </a:rPr>
              <a:t>Short-term Focus: </a:t>
            </a:r>
            <a:r>
              <a:rPr lang="zh-CN" sz="1200" dirty="0">
                <a:solidFill>
                  <a:schemeClr val="lt1"/>
                </a:solidFill>
                <a:latin typeface="Montserrat"/>
                <a:ea typeface="Montserrat"/>
                <a:cs typeface="Montserrat"/>
                <a:sym typeface="Montserrat"/>
              </a:rPr>
              <a:t>The analysis primarily focuses on short-term evacuation and immediate post-disaster recovery. It may not fully capture the long-term recovery process and the lasting impacts of the disaster on communities.</a:t>
            </a:r>
            <a:endParaRPr sz="1200" dirty="0">
              <a:solidFill>
                <a:schemeClr val="lt1"/>
              </a:solidFill>
              <a:latin typeface="Montserrat"/>
              <a:ea typeface="Montserrat"/>
              <a:cs typeface="Montserrat"/>
              <a:sym typeface="Montserrat"/>
            </a:endParaRPr>
          </a:p>
          <a:p>
            <a:pPr marL="228600" lvl="0" indent="-228600" algn="l" rtl="0">
              <a:lnSpc>
                <a:spcPct val="115000"/>
              </a:lnSpc>
              <a:spcBef>
                <a:spcPts val="0"/>
              </a:spcBef>
              <a:spcAft>
                <a:spcPts val="0"/>
              </a:spcAft>
              <a:buFont typeface="+mj-lt"/>
              <a:buAutoNum type="arabicPeriod"/>
            </a:pPr>
            <a:endParaRPr sz="1200" dirty="0">
              <a:solidFill>
                <a:schemeClr val="lt1"/>
              </a:solidFill>
              <a:latin typeface="Montserrat"/>
              <a:ea typeface="Montserrat"/>
              <a:cs typeface="Montserrat"/>
              <a:sym typeface="Montserrat"/>
            </a:endParaRPr>
          </a:p>
          <a:p>
            <a:pPr marL="381000" lvl="0" indent="-228600" algn="l" rtl="0">
              <a:lnSpc>
                <a:spcPct val="115000"/>
              </a:lnSpc>
              <a:spcBef>
                <a:spcPts val="0"/>
              </a:spcBef>
              <a:spcAft>
                <a:spcPts val="0"/>
              </a:spcAft>
              <a:buClr>
                <a:schemeClr val="lt2"/>
              </a:buClr>
              <a:buSzPts val="1200"/>
              <a:buFont typeface="+mj-lt"/>
              <a:buAutoNum type="arabicPeriod"/>
            </a:pPr>
            <a:r>
              <a:rPr lang="zh-CN" sz="1200" dirty="0">
                <a:solidFill>
                  <a:schemeClr val="lt2"/>
                </a:solidFill>
                <a:latin typeface="Montserrat"/>
                <a:ea typeface="Montserrat"/>
                <a:cs typeface="Montserrat"/>
                <a:sym typeface="Montserrat"/>
              </a:rPr>
              <a:t>Resilience Capacity Calculation: </a:t>
            </a:r>
            <a:r>
              <a:rPr lang="zh-CN" sz="1200" dirty="0">
                <a:solidFill>
                  <a:schemeClr val="lt1"/>
                </a:solidFill>
                <a:latin typeface="Montserrat"/>
                <a:ea typeface="Montserrat"/>
                <a:cs typeface="Montserrat"/>
                <a:sym typeface="Montserrat"/>
              </a:rPr>
              <a:t>The Area Under the Curve (AUC) method to quantify resilience capacity integrates both the magnitude of impact and recovery duration. However, it might not account for all dimensions of resilience.</a:t>
            </a:r>
            <a:endParaRPr sz="1200" dirty="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 calcmode="lin" valueType="num">
                                      <p:cBhvr additive="base">
                                        <p:cTn id="7" dur="1000"/>
                                        <p:tgtEl>
                                          <p:spTgt spid="36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64"/>
                                        </p:tgtEl>
                                        <p:attrNameLst>
                                          <p:attrName>style.visibility</p:attrName>
                                        </p:attrNameLst>
                                      </p:cBhvr>
                                      <p:to>
                                        <p:strVal val="visible"/>
                                      </p:to>
                                    </p:set>
                                    <p:anim calcmode="lin" valueType="num">
                                      <p:cBhvr additive="base">
                                        <p:cTn id="10" dur="1000"/>
                                        <p:tgtEl>
                                          <p:spTgt spid="364"/>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65"/>
                                        </p:tgtEl>
                                        <p:attrNameLst>
                                          <p:attrName>style.visibility</p:attrName>
                                        </p:attrNameLst>
                                      </p:cBhvr>
                                      <p:to>
                                        <p:strVal val="visible"/>
                                      </p:to>
                                    </p:set>
                                    <p:animEffect transition="in" filter="fade">
                                      <p:cBhvr>
                                        <p:cTn id="14" dur="1000"/>
                                        <p:tgtEl>
                                          <p:spTgt spid="36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6"/>
                                        </p:tgtEl>
                                        <p:attrNameLst>
                                          <p:attrName>style.visibility</p:attrName>
                                        </p:attrNameLst>
                                      </p:cBhvr>
                                      <p:to>
                                        <p:strVal val="visible"/>
                                      </p:to>
                                    </p:set>
                                    <p:anim calcmode="lin" valueType="num">
                                      <p:cBhvr additive="base">
                                        <p:cTn id="19" dur="1000"/>
                                        <p:tgtEl>
                                          <p:spTgt spid="3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18</a:t>
            </a:fld>
            <a:endParaRPr/>
          </a:p>
        </p:txBody>
      </p:sp>
      <p:sp>
        <p:nvSpPr>
          <p:cNvPr id="372" name="Google Shape;372;p63"/>
          <p:cNvSpPr txBox="1">
            <a:spLocks noGrp="1"/>
          </p:cNvSpPr>
          <p:nvPr>
            <p:ph type="title" idx="4294967295"/>
          </p:nvPr>
        </p:nvSpPr>
        <p:spPr>
          <a:xfrm>
            <a:off x="97399" y="282425"/>
            <a:ext cx="51684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400">
                <a:solidFill>
                  <a:schemeClr val="lt2"/>
                </a:solidFill>
              </a:rPr>
              <a:t>Research opportuinity</a:t>
            </a:r>
            <a:endParaRPr sz="2400">
              <a:solidFill>
                <a:schemeClr val="lt2"/>
              </a:solidFill>
            </a:endParaRPr>
          </a:p>
        </p:txBody>
      </p:sp>
      <p:cxnSp>
        <p:nvCxnSpPr>
          <p:cNvPr id="373" name="Google Shape;373;p63"/>
          <p:cNvCxnSpPr/>
          <p:nvPr/>
        </p:nvCxnSpPr>
        <p:spPr>
          <a:xfrm rot="10800000" flipH="1">
            <a:off x="320655" y="846125"/>
            <a:ext cx="3517500" cy="21900"/>
          </a:xfrm>
          <a:prstGeom prst="straightConnector1">
            <a:avLst/>
          </a:prstGeom>
          <a:noFill/>
          <a:ln w="9525" cap="flat" cmpd="sng">
            <a:solidFill>
              <a:schemeClr val="lt2"/>
            </a:solidFill>
            <a:prstDash val="solid"/>
            <a:round/>
            <a:headEnd type="none" w="med" len="med"/>
            <a:tailEnd type="none" w="med" len="med"/>
          </a:ln>
        </p:spPr>
      </p:cxnSp>
      <p:sp>
        <p:nvSpPr>
          <p:cNvPr id="374" name="Google Shape;374;p63"/>
          <p:cNvSpPr txBox="1"/>
          <p:nvPr/>
        </p:nvSpPr>
        <p:spPr>
          <a:xfrm>
            <a:off x="584825" y="1640074"/>
            <a:ext cx="7701600" cy="2365572"/>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lt2"/>
              </a:buClr>
              <a:buSzPts val="1200"/>
              <a:buFont typeface="Montserrat"/>
              <a:buChar char="●"/>
            </a:pPr>
            <a:r>
              <a:rPr lang="zh-CN" sz="1200" dirty="0">
                <a:solidFill>
                  <a:schemeClr val="lt2"/>
                </a:solidFill>
                <a:latin typeface="Montserrat"/>
                <a:ea typeface="Montserrat"/>
                <a:cs typeface="Montserrat"/>
                <a:sym typeface="Montserrat"/>
              </a:rPr>
              <a:t>Collect data source </a:t>
            </a:r>
            <a:r>
              <a:rPr lang="zh-CN" sz="1200" dirty="0">
                <a:solidFill>
                  <a:schemeClr val="lt1"/>
                </a:solidFill>
                <a:latin typeface="Montserrat"/>
                <a:ea typeface="Montserrat"/>
                <a:cs typeface="Montserrat"/>
                <a:sym typeface="Montserrat"/>
              </a:rPr>
              <a:t>includes more dimensions: social, economic, climate etc.</a:t>
            </a:r>
            <a:endParaRPr sz="1200" dirty="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1200" dirty="0">
              <a:solidFill>
                <a:schemeClr val="lt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lt2"/>
              </a:buClr>
              <a:buSzPts val="1200"/>
              <a:buFont typeface="Montserrat"/>
              <a:buChar char="●"/>
            </a:pPr>
            <a:r>
              <a:rPr lang="zh-CN" sz="1200" dirty="0">
                <a:solidFill>
                  <a:schemeClr val="lt2"/>
                </a:solidFill>
                <a:latin typeface="Montserrat"/>
                <a:ea typeface="Montserrat"/>
                <a:cs typeface="Montserrat"/>
                <a:sym typeface="Montserrat"/>
              </a:rPr>
              <a:t>Long-term Focus: </a:t>
            </a:r>
            <a:r>
              <a:rPr lang="zh-CN" sz="1200" dirty="0">
                <a:solidFill>
                  <a:schemeClr val="lt1"/>
                </a:solidFill>
                <a:latin typeface="Montserrat"/>
                <a:ea typeface="Montserrat"/>
                <a:cs typeface="Montserrat"/>
                <a:sym typeface="Montserrat"/>
              </a:rPr>
              <a:t>evaluate the long-term recovery and resilience in the coastal region.</a:t>
            </a:r>
            <a:endParaRPr sz="1200" dirty="0">
              <a:solidFill>
                <a:schemeClr val="lt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1200" dirty="0">
              <a:solidFill>
                <a:schemeClr val="lt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lt2"/>
              </a:buClr>
              <a:buSzPts val="1200"/>
              <a:buFont typeface="Montserrat"/>
              <a:buChar char="●"/>
            </a:pPr>
            <a:r>
              <a:rPr lang="zh-CN" sz="1200" dirty="0">
                <a:solidFill>
                  <a:schemeClr val="lt2"/>
                </a:solidFill>
                <a:latin typeface="Montserrat"/>
                <a:ea typeface="Montserrat"/>
                <a:cs typeface="Montserrat"/>
                <a:sym typeface="Montserrat"/>
              </a:rPr>
              <a:t>Resilience Capacity Model: </a:t>
            </a:r>
            <a:r>
              <a:rPr lang="zh-CN" sz="1200" dirty="0">
                <a:solidFill>
                  <a:schemeClr val="lt1"/>
                </a:solidFill>
                <a:latin typeface="Montserrat"/>
                <a:ea typeface="Montserrat"/>
                <a:cs typeface="Montserrat"/>
                <a:sym typeface="Montserrat"/>
              </a:rPr>
              <a:t>Use better numerical model to calculate the resilience capacity.</a:t>
            </a:r>
            <a:endParaRPr lang="en-US" altLang="zh-CN" sz="1200" dirty="0">
              <a:solidFill>
                <a:schemeClr val="lt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lt2"/>
              </a:buClr>
              <a:buSzPts val="1200"/>
              <a:buFont typeface="Montserrat"/>
              <a:buChar char="●"/>
            </a:pPr>
            <a:endParaRPr lang="en-US" altLang="zh-CN" sz="1200" dirty="0">
              <a:solidFill>
                <a:schemeClr val="tx2"/>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lt2"/>
              </a:buClr>
              <a:buSzPts val="1200"/>
              <a:buFont typeface="Montserrat"/>
              <a:buChar char="●"/>
            </a:pPr>
            <a:r>
              <a:rPr lang="en-US" altLang="zh-CN" sz="1200" dirty="0">
                <a:solidFill>
                  <a:schemeClr val="tx2"/>
                </a:solidFill>
                <a:latin typeface="Montserrat"/>
                <a:ea typeface="Montserrat"/>
                <a:cs typeface="Montserrat"/>
                <a:sym typeface="Montserrat"/>
              </a:rPr>
              <a:t>Prediction: Use current resilience level to predict different scenarios in the future </a:t>
            </a:r>
            <a:endParaRPr sz="1200" dirty="0">
              <a:solidFill>
                <a:schemeClr val="tx2"/>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additive="base">
                                        <p:cTn id="7" dur="1000"/>
                                        <p:tgtEl>
                                          <p:spTgt spid="37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3"/>
                                        </p:tgtEl>
                                        <p:attrNameLst>
                                          <p:attrName>style.visibility</p:attrName>
                                        </p:attrNameLst>
                                      </p:cBhvr>
                                      <p:to>
                                        <p:strVal val="visible"/>
                                      </p:to>
                                    </p:set>
                                    <p:animEffect transition="in" filter="fade">
                                      <p:cBhvr>
                                        <p:cTn id="11" dur="1000"/>
                                        <p:tgtEl>
                                          <p:spTgt spid="37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74"/>
                                        </p:tgtEl>
                                        <p:attrNameLst>
                                          <p:attrName>style.visibility</p:attrName>
                                        </p:attrNameLst>
                                      </p:cBhvr>
                                      <p:to>
                                        <p:strVal val="visible"/>
                                      </p:to>
                                    </p:set>
                                    <p:anim calcmode="lin" valueType="num">
                                      <p:cBhvr additive="base">
                                        <p:cTn id="16" dur="1000"/>
                                        <p:tgtEl>
                                          <p:spTgt spid="3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4"/>
          <p:cNvSpPr txBox="1">
            <a:spLocks noGrp="1"/>
          </p:cNvSpPr>
          <p:nvPr>
            <p:ph type="title"/>
          </p:nvPr>
        </p:nvSpPr>
        <p:spPr>
          <a:xfrm>
            <a:off x="239025" y="17490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REFERENCE</a:t>
            </a:r>
            <a:endParaRPr/>
          </a:p>
        </p:txBody>
      </p:sp>
      <p:sp>
        <p:nvSpPr>
          <p:cNvPr id="380" name="Google Shape;380;p64"/>
          <p:cNvSpPr txBox="1">
            <a:spLocks noGrp="1"/>
          </p:cNvSpPr>
          <p:nvPr>
            <p:ph type="body" idx="1"/>
          </p:nvPr>
        </p:nvSpPr>
        <p:spPr>
          <a:xfrm>
            <a:off x="500575" y="1116300"/>
            <a:ext cx="6188700" cy="3537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zh-CN" sz="1100">
                <a:solidFill>
                  <a:schemeClr val="dk2"/>
                </a:solidFill>
                <a:latin typeface="Arial"/>
                <a:ea typeface="Arial"/>
                <a:cs typeface="Arial"/>
                <a:sym typeface="Arial"/>
              </a:rPr>
              <a:t>Hong, B., Bonczak, B. J., Gupta, A., &amp; Kontokosta, C. E. (2021)</a:t>
            </a:r>
            <a:r>
              <a:rPr lang="zh-CN" sz="1100">
                <a:latin typeface="Arial"/>
                <a:ea typeface="Arial"/>
                <a:cs typeface="Arial"/>
                <a:sym typeface="Arial"/>
              </a:rPr>
              <a:t>. Measuring inequality in community resilience to natural disasters using large-scale mobility data. </a:t>
            </a:r>
            <a:r>
              <a:rPr lang="zh-CN" sz="1100" i="1">
                <a:latin typeface="Arial"/>
                <a:ea typeface="Arial"/>
                <a:cs typeface="Arial"/>
                <a:sym typeface="Arial"/>
              </a:rPr>
              <a:t>Nature communications</a:t>
            </a:r>
            <a:r>
              <a:rPr lang="zh-CN" sz="1100">
                <a:latin typeface="Arial"/>
                <a:ea typeface="Arial"/>
                <a:cs typeface="Arial"/>
                <a:sym typeface="Arial"/>
              </a:rPr>
              <a:t>, </a:t>
            </a:r>
            <a:r>
              <a:rPr lang="zh-CN" sz="1100" i="1">
                <a:latin typeface="Arial"/>
                <a:ea typeface="Arial"/>
                <a:cs typeface="Arial"/>
                <a:sym typeface="Arial"/>
              </a:rPr>
              <a:t>12</a:t>
            </a:r>
            <a:r>
              <a:rPr lang="zh-CN" sz="1100">
                <a:latin typeface="Arial"/>
                <a:ea typeface="Arial"/>
                <a:cs typeface="Arial"/>
                <a:sym typeface="Arial"/>
              </a:rPr>
              <a:t>(1), 1870.</a:t>
            </a:r>
            <a:endParaRPr sz="1100">
              <a:latin typeface="Arial"/>
              <a:ea typeface="Arial"/>
              <a:cs typeface="Arial"/>
              <a:sym typeface="Arial"/>
            </a:endParaRPr>
          </a:p>
          <a:p>
            <a:pPr marL="457200" lvl="0" indent="-298450" algn="l" rtl="0">
              <a:spcBef>
                <a:spcPts val="0"/>
              </a:spcBef>
              <a:spcAft>
                <a:spcPts val="0"/>
              </a:spcAft>
              <a:buClr>
                <a:schemeClr val="dk2"/>
              </a:buClr>
              <a:buSzPts val="1100"/>
              <a:buFont typeface="Arial"/>
              <a:buChar char="●"/>
            </a:pPr>
            <a:r>
              <a:rPr lang="zh-CN" sz="1100">
                <a:solidFill>
                  <a:schemeClr val="dk2"/>
                </a:solidFill>
                <a:latin typeface="Arial"/>
                <a:ea typeface="Arial"/>
                <a:cs typeface="Arial"/>
                <a:sym typeface="Arial"/>
              </a:rPr>
              <a:t>Code availability (</a:t>
            </a:r>
            <a:r>
              <a:rPr lang="zh-CN" sz="1100" u="sng">
                <a:solidFill>
                  <a:schemeClr val="hlink"/>
                </a:solidFill>
                <a:latin typeface="Arial"/>
                <a:ea typeface="Arial"/>
                <a:cs typeface="Arial"/>
                <a:sym typeface="Arial"/>
                <a:hlinkClick r:id="rId3"/>
              </a:rPr>
              <a:t>https:// github.com/UrbanIntelligenceLab/measuring-inequality-in-community-resilience-tonatural-disasters</a:t>
            </a:r>
            <a:r>
              <a:rPr lang="zh-CN" sz="1100">
                <a:latin typeface="Arial"/>
                <a:ea typeface="Arial"/>
                <a:cs typeface="Arial"/>
                <a:sym typeface="Arial"/>
              </a:rPr>
              <a:t>)</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zh-CN" sz="1100">
                <a:solidFill>
                  <a:schemeClr val="dk2"/>
                </a:solidFill>
                <a:latin typeface="Arial"/>
                <a:ea typeface="Arial"/>
                <a:cs typeface="Arial"/>
                <a:sym typeface="Arial"/>
              </a:rPr>
              <a:t>Texas Natural Resources Information System </a:t>
            </a:r>
            <a:r>
              <a:rPr lang="zh-CN" sz="1100">
                <a:latin typeface="Arial"/>
                <a:ea typeface="Arial"/>
                <a:cs typeface="Arial"/>
                <a:sym typeface="Arial"/>
              </a:rPr>
              <a:t>(</a:t>
            </a:r>
            <a:r>
              <a:rPr lang="zh-CN" sz="1100" u="sng">
                <a:solidFill>
                  <a:schemeClr val="hlink"/>
                </a:solidFill>
                <a:latin typeface="Arial"/>
                <a:ea typeface="Arial"/>
                <a:cs typeface="Arial"/>
                <a:sym typeface="Arial"/>
                <a:hlinkClick r:id="rId4"/>
              </a:rPr>
              <a:t>https://data.tnris.org/collection/2679b514-bb7b-409f-97f3ee3879f34448</a:t>
            </a:r>
            <a:r>
              <a:rPr lang="zh-CN" sz="1100">
                <a:latin typeface="Arial"/>
                <a:ea typeface="Arial"/>
                <a:cs typeface="Arial"/>
                <a:sym typeface="Arial"/>
              </a:rPr>
              <a:t>)</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zh-CN" sz="1100">
                <a:solidFill>
                  <a:schemeClr val="dk2"/>
                </a:solidFill>
                <a:latin typeface="Arial"/>
                <a:ea typeface="Arial"/>
                <a:cs typeface="Arial"/>
                <a:sym typeface="Arial"/>
              </a:rPr>
              <a:t>City of Houston GIS Open Data Portal (COHGIS) </a:t>
            </a:r>
            <a:r>
              <a:rPr lang="zh-CN" sz="1100">
                <a:latin typeface="Arial"/>
                <a:ea typeface="Arial"/>
                <a:cs typeface="Arial"/>
                <a:sym typeface="Arial"/>
              </a:rPr>
              <a:t>(</a:t>
            </a:r>
            <a:r>
              <a:rPr lang="zh-CN" sz="1100" u="sng">
                <a:solidFill>
                  <a:schemeClr val="hlink"/>
                </a:solidFill>
                <a:latin typeface="Arial"/>
                <a:ea typeface="Arial"/>
                <a:cs typeface="Arial"/>
                <a:sym typeface="Arial"/>
                <a:hlinkClick r:id="rId5"/>
              </a:rPr>
              <a:t>https://cohgis-mycity.opendata.arcgis.com/ datasets/coh-park-boundary)</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zh-CN" sz="1100">
                <a:solidFill>
                  <a:schemeClr val="dk2"/>
                </a:solidFill>
                <a:latin typeface="Arial"/>
                <a:ea typeface="Arial"/>
                <a:cs typeface="Arial"/>
                <a:sym typeface="Arial"/>
              </a:rPr>
              <a:t>Harris County Emergency Management </a:t>
            </a:r>
            <a:r>
              <a:rPr lang="zh-CN" sz="1100">
                <a:latin typeface="Arial"/>
                <a:ea typeface="Arial"/>
                <a:cs typeface="Arial"/>
                <a:sym typeface="Arial"/>
              </a:rPr>
              <a:t>(</a:t>
            </a:r>
            <a:r>
              <a:rPr lang="zh-CN" sz="1100" u="sng">
                <a:solidFill>
                  <a:schemeClr val="hlink"/>
                </a:solidFill>
                <a:latin typeface="Arial"/>
                <a:ea typeface="Arial"/>
                <a:cs typeface="Arial"/>
                <a:sym typeface="Arial"/>
                <a:hlinkClick r:id="rId6"/>
              </a:rPr>
              <a:t>https://prepare.readyharris.org/evacuation-map</a:t>
            </a:r>
            <a:r>
              <a:rPr lang="zh-CN" sz="1100">
                <a:latin typeface="Arial"/>
                <a:ea typeface="Arial"/>
                <a:cs typeface="Arial"/>
                <a:sym typeface="Arial"/>
              </a:rPr>
              <a:t>)</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zh-CN" sz="1100">
                <a:solidFill>
                  <a:schemeClr val="dk2"/>
                </a:solidFill>
                <a:latin typeface="Arial"/>
                <a:ea typeface="Arial"/>
                <a:cs typeface="Arial"/>
                <a:sym typeface="Arial"/>
              </a:rPr>
              <a:t>USGS National Elevation Dataset </a:t>
            </a:r>
            <a:r>
              <a:rPr lang="zh-CN" sz="1100">
                <a:latin typeface="Arial"/>
                <a:ea typeface="Arial"/>
                <a:cs typeface="Arial"/>
                <a:sym typeface="Arial"/>
              </a:rPr>
              <a:t>(</a:t>
            </a:r>
            <a:r>
              <a:rPr lang="zh-CN" sz="1100" u="sng">
                <a:solidFill>
                  <a:schemeClr val="hlink"/>
                </a:solidFill>
                <a:latin typeface="Arial"/>
                <a:ea typeface="Arial"/>
                <a:cs typeface="Arial"/>
                <a:sym typeface="Arial"/>
                <a:hlinkClick r:id="rId7"/>
              </a:rPr>
              <a:t>https://catalog.data.gov/dataset/national-elevation-dataset-ned-13-arc-second-downloadable-data-collection-national-geospatial</a:t>
            </a:r>
            <a:r>
              <a:rPr lang="zh-CN" sz="1100">
                <a:latin typeface="Arial"/>
                <a:ea typeface="Arial"/>
                <a:cs typeface="Arial"/>
                <a:sym typeface="Arial"/>
              </a:rPr>
              <a:t>)</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zh-CN" sz="1100">
                <a:solidFill>
                  <a:schemeClr val="dk2"/>
                </a:solidFill>
                <a:latin typeface="Arial"/>
                <a:ea typeface="Arial"/>
                <a:cs typeface="Arial"/>
                <a:sym typeface="Arial"/>
              </a:rPr>
              <a:t>FEMA</a:t>
            </a:r>
            <a:r>
              <a:rPr lang="zh-CN" sz="1100">
                <a:latin typeface="Arial"/>
                <a:ea typeface="Arial"/>
                <a:cs typeface="Arial"/>
                <a:sym typeface="Arial"/>
              </a:rPr>
              <a:t> (</a:t>
            </a:r>
            <a:r>
              <a:rPr lang="zh-CN" sz="1100" u="sng">
                <a:solidFill>
                  <a:schemeClr val="hlink"/>
                </a:solidFill>
                <a:latin typeface="Arial"/>
                <a:ea typeface="Arial"/>
                <a:cs typeface="Arial"/>
                <a:sym typeface="Arial"/>
                <a:hlinkClick r:id="rId8"/>
              </a:rPr>
              <a:t>https:// www.fema.gov/ﬂood-maps/products-tools/national-ﬂood-hazard-layer</a:t>
            </a:r>
            <a:r>
              <a:rPr lang="zh-CN" sz="1100">
                <a:latin typeface="Arial"/>
                <a:ea typeface="Arial"/>
                <a:cs typeface="Arial"/>
                <a:sym typeface="Arial"/>
              </a:rPr>
              <a:t> and </a:t>
            </a:r>
            <a:r>
              <a:rPr lang="zh-CN" sz="1100" u="sng">
                <a:solidFill>
                  <a:schemeClr val="hlink"/>
                </a:solidFill>
                <a:latin typeface="Arial"/>
                <a:ea typeface="Arial"/>
                <a:cs typeface="Arial"/>
                <a:sym typeface="Arial"/>
                <a:hlinkClick r:id="rId9"/>
              </a:rPr>
              <a:t>https://www. fema.gov/about/openfema/data-sets</a:t>
            </a:r>
            <a:r>
              <a:rPr lang="zh-CN" sz="1100">
                <a:latin typeface="Arial"/>
                <a:ea typeface="Arial"/>
                <a:cs typeface="Arial"/>
                <a:sym typeface="Arial"/>
              </a:rPr>
              <a:t>)</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zh-CN" sz="1100">
                <a:solidFill>
                  <a:schemeClr val="dk2"/>
                </a:solidFill>
                <a:latin typeface="Arial"/>
                <a:ea typeface="Arial"/>
                <a:cs typeface="Arial"/>
                <a:sym typeface="Arial"/>
              </a:rPr>
              <a:t>Rice University Houston Urban Data Platform</a:t>
            </a:r>
            <a:r>
              <a:rPr lang="zh-CN" sz="1100">
                <a:latin typeface="Arial"/>
                <a:ea typeface="Arial"/>
                <a:cs typeface="Arial"/>
                <a:sym typeface="Arial"/>
              </a:rPr>
              <a:t> (</a:t>
            </a:r>
            <a:r>
              <a:rPr lang="zh-CN" sz="1100" u="sng">
                <a:solidFill>
                  <a:schemeClr val="hlink"/>
                </a:solidFill>
                <a:latin typeface="Arial"/>
                <a:ea typeface="Arial"/>
                <a:cs typeface="Arial"/>
                <a:sym typeface="Arial"/>
                <a:hlinkClick r:id="rId10"/>
              </a:rPr>
              <a:t>https://www.kinderudp.org/ #/datasetCatalog/va7b869ng5dv)</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zh-CN" sz="1100">
                <a:solidFill>
                  <a:schemeClr val="dk2"/>
                </a:solidFill>
                <a:latin typeface="Arial"/>
                <a:ea typeface="Arial"/>
                <a:cs typeface="Arial"/>
                <a:sym typeface="Arial"/>
              </a:rPr>
              <a:t>Texas Department of Transportation and the Houston Department of Transportation</a:t>
            </a:r>
            <a:r>
              <a:rPr lang="zh-CN" sz="1100">
                <a:latin typeface="Arial"/>
                <a:ea typeface="Arial"/>
                <a:cs typeface="Arial"/>
                <a:sym typeface="Arial"/>
              </a:rPr>
              <a:t> (</a:t>
            </a:r>
            <a:r>
              <a:rPr lang="zh-CN" sz="1100" u="sng">
                <a:solidFill>
                  <a:schemeClr val="hlink"/>
                </a:solidFill>
                <a:latin typeface="Arial"/>
                <a:ea typeface="Arial"/>
                <a:cs typeface="Arial"/>
                <a:sym typeface="Arial"/>
                <a:hlinkClick r:id="rId11"/>
              </a:rPr>
              <a:t>https://gis-txdot.opendata.arcgis.com/datasets/ d4f7206d27af4358acb70cb1cc819d10_0</a:t>
            </a:r>
            <a:r>
              <a:rPr lang="zh-CN" sz="1100">
                <a:latin typeface="Arial"/>
                <a:ea typeface="Arial"/>
                <a:cs typeface="Arial"/>
                <a:sym typeface="Arial"/>
              </a:rPr>
              <a:t>  and </a:t>
            </a:r>
            <a:r>
              <a:rPr lang="zh-CN" sz="1100" u="sng">
                <a:solidFill>
                  <a:schemeClr val="hlink"/>
                </a:solidFill>
                <a:latin typeface="Arial"/>
                <a:ea typeface="Arial"/>
                <a:cs typeface="Arial"/>
                <a:sym typeface="Arial"/>
                <a:hlinkClick r:id="rId5"/>
              </a:rPr>
              <a:t>https://cohgis-mycity.opendata.arcgis.com/ datasets/coh-major-road</a:t>
            </a:r>
            <a:r>
              <a:rPr lang="zh-CN" sz="1100">
                <a:latin typeface="Arial"/>
                <a:ea typeface="Arial"/>
                <a:cs typeface="Arial"/>
                <a:sym typeface="Arial"/>
              </a:rPr>
              <a:t> respectively)</a:t>
            </a:r>
            <a:endParaRPr sz="1100">
              <a:latin typeface="Arial"/>
              <a:ea typeface="Arial"/>
              <a:cs typeface="Arial"/>
              <a:sym typeface="Arial"/>
            </a:endParaRPr>
          </a:p>
          <a:p>
            <a:pPr marL="457200" lvl="0" indent="0" algn="l" rtl="0">
              <a:spcBef>
                <a:spcPts val="1600"/>
              </a:spcBef>
              <a:spcAft>
                <a:spcPts val="1600"/>
              </a:spcAft>
              <a:buNone/>
            </a:pPr>
            <a:endParaRPr sz="1100">
              <a:latin typeface="Arial"/>
              <a:ea typeface="Arial"/>
              <a:cs typeface="Arial"/>
              <a:sym typeface="Arial"/>
            </a:endParaRPr>
          </a:p>
        </p:txBody>
      </p:sp>
      <p:cxnSp>
        <p:nvCxnSpPr>
          <p:cNvPr id="381" name="Google Shape;381;p64"/>
          <p:cNvCxnSpPr/>
          <p:nvPr/>
        </p:nvCxnSpPr>
        <p:spPr>
          <a:xfrm rot="10800000" flipH="1">
            <a:off x="313475" y="704247"/>
            <a:ext cx="2125200" cy="5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82" name="Google Shape;382;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19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 calcmode="lin" valueType="num">
                                      <p:cBhvr additive="base">
                                        <p:cTn id="7" dur="1000"/>
                                        <p:tgtEl>
                                          <p:spTgt spid="37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80"/>
                                        </p:tgtEl>
                                        <p:attrNameLst>
                                          <p:attrName>style.visibility</p:attrName>
                                        </p:attrNameLst>
                                      </p:cBhvr>
                                      <p:to>
                                        <p:strVal val="visible"/>
                                      </p:to>
                                    </p:set>
                                    <p:animEffect transition="in" filter="fade">
                                      <p:cBhvr>
                                        <p:cTn id="15"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9"/>
          <p:cNvSpPr txBox="1">
            <a:spLocks noGrp="1"/>
          </p:cNvSpPr>
          <p:nvPr>
            <p:ph type="title"/>
          </p:nvPr>
        </p:nvSpPr>
        <p:spPr>
          <a:xfrm>
            <a:off x="938500" y="3248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Background</a:t>
            </a:r>
            <a:endParaRPr dirty="0">
              <a:solidFill>
                <a:schemeClr val="accent1"/>
              </a:solidFill>
            </a:endParaRPr>
          </a:p>
        </p:txBody>
      </p:sp>
      <p:sp>
        <p:nvSpPr>
          <p:cNvPr id="244" name="Google Shape;244;p49"/>
          <p:cNvSpPr txBox="1">
            <a:spLocks noGrp="1"/>
          </p:cNvSpPr>
          <p:nvPr>
            <p:ph type="body" idx="1"/>
          </p:nvPr>
        </p:nvSpPr>
        <p:spPr>
          <a:xfrm>
            <a:off x="860725" y="1266225"/>
            <a:ext cx="5609400" cy="130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In recent years, climate change increases</a:t>
            </a:r>
            <a:endParaRPr/>
          </a:p>
          <a:p>
            <a:pPr marL="457200" lvl="0" indent="-317500" algn="l" rtl="0">
              <a:spcBef>
                <a:spcPts val="1600"/>
              </a:spcBef>
              <a:spcAft>
                <a:spcPts val="0"/>
              </a:spcAft>
              <a:buSzPts val="1400"/>
              <a:buChar char="●"/>
            </a:pPr>
            <a:r>
              <a:rPr lang="zh-CN"/>
              <a:t>Frequency and intensify of extreme weathers</a:t>
            </a:r>
            <a:endParaRPr/>
          </a:p>
          <a:p>
            <a:pPr marL="457200" lvl="0" indent="-317500" algn="l" rtl="0">
              <a:spcBef>
                <a:spcPts val="0"/>
              </a:spcBef>
              <a:spcAft>
                <a:spcPts val="0"/>
              </a:spcAft>
              <a:buSzPts val="1400"/>
              <a:buChar char="●"/>
            </a:pPr>
            <a:r>
              <a:rPr lang="zh-CN"/>
              <a:t>Sea-level and sea surface temperature</a:t>
            </a:r>
            <a:endParaRPr/>
          </a:p>
          <a:p>
            <a:pPr marL="457200" lvl="0" indent="-317500" algn="l" rtl="0">
              <a:spcBef>
                <a:spcPts val="0"/>
              </a:spcBef>
              <a:spcAft>
                <a:spcPts val="0"/>
              </a:spcAft>
              <a:buSzPts val="1400"/>
              <a:buChar char="●"/>
            </a:pPr>
            <a:r>
              <a:rPr lang="zh-CN"/>
              <a:t>Heat waves</a:t>
            </a:r>
            <a:endParaRPr/>
          </a:p>
          <a:p>
            <a:pPr marL="1371600" lvl="0" indent="0" algn="l" rtl="0">
              <a:spcBef>
                <a:spcPts val="1600"/>
              </a:spcBef>
              <a:spcAft>
                <a:spcPts val="0"/>
              </a:spcAft>
              <a:buNone/>
            </a:pPr>
            <a:endParaRPr sz="1150" b="1"/>
          </a:p>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cxnSp>
        <p:nvCxnSpPr>
          <p:cNvPr id="245" name="Google Shape;245;p49"/>
          <p:cNvCxnSpPr/>
          <p:nvPr/>
        </p:nvCxnSpPr>
        <p:spPr>
          <a:xfrm>
            <a:off x="1017600" y="8384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6" name="Google Shape;246;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2</a:t>
            </a:fld>
            <a:endParaRPr/>
          </a:p>
        </p:txBody>
      </p:sp>
      <p:sp>
        <p:nvSpPr>
          <p:cNvPr id="247" name="Google Shape;247;p49"/>
          <p:cNvSpPr txBox="1"/>
          <p:nvPr/>
        </p:nvSpPr>
        <p:spPr>
          <a:xfrm>
            <a:off x="860725" y="2627550"/>
            <a:ext cx="5598600" cy="20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lt1"/>
                </a:solidFill>
                <a:latin typeface="Montserrat"/>
                <a:ea typeface="Montserrat"/>
                <a:cs typeface="Montserrat"/>
                <a:sym typeface="Montserrat"/>
              </a:rPr>
              <a:t>And  from 1980 to 2024, Billion-dollar events in the United States include:</a:t>
            </a:r>
            <a:endParaRPr>
              <a:solidFill>
                <a:schemeClr val="lt1"/>
              </a:solidFill>
              <a:latin typeface="Montserrat"/>
              <a:ea typeface="Montserrat"/>
              <a:cs typeface="Montserrat"/>
              <a:sym typeface="Montserrat"/>
            </a:endParaRPr>
          </a:p>
          <a:p>
            <a:pPr marL="914400" lvl="0" indent="-301625" algn="l" rtl="0">
              <a:spcBef>
                <a:spcPts val="1600"/>
              </a:spcBef>
              <a:spcAft>
                <a:spcPts val="0"/>
              </a:spcAft>
              <a:buClr>
                <a:schemeClr val="dk2"/>
              </a:buClr>
              <a:buSzPts val="1150"/>
              <a:buFont typeface="Montserrat"/>
              <a:buChar char="●"/>
            </a:pPr>
            <a:r>
              <a:rPr lang="zh-CN" sz="1150" b="1">
                <a:solidFill>
                  <a:schemeClr val="lt1"/>
                </a:solidFill>
                <a:latin typeface="Montserrat"/>
                <a:ea typeface="Montserrat"/>
                <a:cs typeface="Montserrat"/>
                <a:sym typeface="Montserrat"/>
              </a:rPr>
              <a:t>195 Severe Storms</a:t>
            </a:r>
            <a:endParaRPr sz="1150" b="1">
              <a:solidFill>
                <a:schemeClr val="lt1"/>
              </a:solidFill>
              <a:latin typeface="Montserrat"/>
              <a:ea typeface="Montserrat"/>
              <a:cs typeface="Montserrat"/>
              <a:sym typeface="Montserrat"/>
            </a:endParaRPr>
          </a:p>
          <a:p>
            <a:pPr marL="914400" lvl="0" indent="-301625" algn="l" rtl="0">
              <a:spcBef>
                <a:spcPts val="0"/>
              </a:spcBef>
              <a:spcAft>
                <a:spcPts val="0"/>
              </a:spcAft>
              <a:buClr>
                <a:schemeClr val="dk2"/>
              </a:buClr>
              <a:buSzPts val="1150"/>
              <a:buFont typeface="Montserrat"/>
              <a:buChar char="●"/>
            </a:pPr>
            <a:r>
              <a:rPr lang="zh-CN" sz="1150" b="1">
                <a:solidFill>
                  <a:schemeClr val="lt1"/>
                </a:solidFill>
                <a:latin typeface="Montserrat"/>
                <a:ea typeface="Montserrat"/>
                <a:cs typeface="Montserrat"/>
                <a:sym typeface="Montserrat"/>
              </a:rPr>
              <a:t>62 Tropical Cyclones</a:t>
            </a:r>
            <a:endParaRPr sz="1150" b="1">
              <a:solidFill>
                <a:schemeClr val="lt1"/>
              </a:solidFill>
              <a:latin typeface="Montserrat"/>
              <a:ea typeface="Montserrat"/>
              <a:cs typeface="Montserrat"/>
              <a:sym typeface="Montserrat"/>
            </a:endParaRPr>
          </a:p>
          <a:p>
            <a:pPr marL="914400" lvl="0" indent="-301625" algn="l" rtl="0">
              <a:spcBef>
                <a:spcPts val="0"/>
              </a:spcBef>
              <a:spcAft>
                <a:spcPts val="0"/>
              </a:spcAft>
              <a:buClr>
                <a:schemeClr val="dk2"/>
              </a:buClr>
              <a:buSzPts val="1150"/>
              <a:buFont typeface="Montserrat"/>
              <a:buChar char="●"/>
            </a:pPr>
            <a:r>
              <a:rPr lang="zh-CN" sz="1150" b="1">
                <a:solidFill>
                  <a:schemeClr val="lt1"/>
                </a:solidFill>
                <a:latin typeface="Montserrat"/>
                <a:ea typeface="Montserrat"/>
                <a:cs typeface="Montserrat"/>
                <a:sym typeface="Montserrat"/>
              </a:rPr>
              <a:t>44 Floods</a:t>
            </a:r>
            <a:endParaRPr sz="1150" b="1">
              <a:solidFill>
                <a:schemeClr val="lt1"/>
              </a:solidFill>
              <a:latin typeface="Montserrat"/>
              <a:ea typeface="Montserrat"/>
              <a:cs typeface="Montserrat"/>
              <a:sym typeface="Montserrat"/>
            </a:endParaRPr>
          </a:p>
          <a:p>
            <a:pPr marL="914400" lvl="0" indent="-301625" algn="l" rtl="0">
              <a:spcBef>
                <a:spcPts val="0"/>
              </a:spcBef>
              <a:spcAft>
                <a:spcPts val="0"/>
              </a:spcAft>
              <a:buClr>
                <a:schemeClr val="dk2"/>
              </a:buClr>
              <a:buSzPts val="1150"/>
              <a:buFont typeface="Montserrat"/>
              <a:buChar char="●"/>
            </a:pPr>
            <a:r>
              <a:rPr lang="zh-CN" sz="1150" b="1">
                <a:solidFill>
                  <a:schemeClr val="lt1"/>
                </a:solidFill>
                <a:latin typeface="Montserrat"/>
                <a:ea typeface="Montserrat"/>
                <a:cs typeface="Montserrat"/>
                <a:sym typeface="Montserrat"/>
              </a:rPr>
              <a:t>31 Droughts</a:t>
            </a:r>
            <a:endParaRPr sz="1150" b="1">
              <a:solidFill>
                <a:schemeClr val="lt1"/>
              </a:solidFill>
              <a:latin typeface="Montserrat"/>
              <a:ea typeface="Montserrat"/>
              <a:cs typeface="Montserrat"/>
              <a:sym typeface="Montserrat"/>
            </a:endParaRPr>
          </a:p>
          <a:p>
            <a:pPr marL="914400" lvl="0" indent="-301625" algn="l" rtl="0">
              <a:spcBef>
                <a:spcPts val="0"/>
              </a:spcBef>
              <a:spcAft>
                <a:spcPts val="0"/>
              </a:spcAft>
              <a:buClr>
                <a:schemeClr val="dk2"/>
              </a:buClr>
              <a:buSzPts val="1150"/>
              <a:buFont typeface="Montserrat"/>
              <a:buChar char="●"/>
            </a:pPr>
            <a:r>
              <a:rPr lang="zh-CN" sz="1150" b="1">
                <a:solidFill>
                  <a:schemeClr val="lt1"/>
                </a:solidFill>
                <a:latin typeface="Montserrat"/>
                <a:ea typeface="Montserrat"/>
                <a:cs typeface="Montserrat"/>
                <a:sym typeface="Montserrat"/>
              </a:rPr>
              <a:t>24 Winter Storms</a:t>
            </a:r>
            <a:endParaRPr sz="1150" b="1">
              <a:solidFill>
                <a:schemeClr val="lt1"/>
              </a:solidFill>
              <a:latin typeface="Montserrat"/>
              <a:ea typeface="Montserrat"/>
              <a:cs typeface="Montserrat"/>
              <a:sym typeface="Montserrat"/>
            </a:endParaRPr>
          </a:p>
          <a:p>
            <a:pPr marL="914400" lvl="0" indent="-301625" algn="l" rtl="0">
              <a:spcBef>
                <a:spcPts val="0"/>
              </a:spcBef>
              <a:spcAft>
                <a:spcPts val="0"/>
              </a:spcAft>
              <a:buClr>
                <a:schemeClr val="dk2"/>
              </a:buClr>
              <a:buSzPts val="1150"/>
              <a:buFont typeface="Montserrat"/>
              <a:buChar char="●"/>
            </a:pPr>
            <a:r>
              <a:rPr lang="zh-CN" sz="1150" b="1">
                <a:solidFill>
                  <a:schemeClr val="lt1"/>
                </a:solidFill>
                <a:latin typeface="Montserrat"/>
                <a:ea typeface="Montserrat"/>
                <a:cs typeface="Montserrat"/>
                <a:sym typeface="Montserrat"/>
              </a:rPr>
              <a:t>22 Wildfires</a:t>
            </a:r>
            <a:endParaRPr sz="1150" b="1">
              <a:solidFill>
                <a:schemeClr val="lt1"/>
              </a:solidFill>
              <a:latin typeface="Montserrat"/>
              <a:ea typeface="Montserrat"/>
              <a:cs typeface="Montserrat"/>
              <a:sym typeface="Montserrat"/>
            </a:endParaRPr>
          </a:p>
          <a:p>
            <a:pPr marL="914400" lvl="0" indent="-301625" algn="l" rtl="0">
              <a:spcBef>
                <a:spcPts val="0"/>
              </a:spcBef>
              <a:spcAft>
                <a:spcPts val="0"/>
              </a:spcAft>
              <a:buClr>
                <a:schemeClr val="dk2"/>
              </a:buClr>
              <a:buSzPts val="1150"/>
              <a:buFont typeface="Montserrat"/>
              <a:buChar char="●"/>
            </a:pPr>
            <a:r>
              <a:rPr lang="zh-CN" sz="1150" b="1">
                <a:solidFill>
                  <a:schemeClr val="lt1"/>
                </a:solidFill>
                <a:latin typeface="Montserrat"/>
                <a:ea typeface="Montserrat"/>
                <a:cs typeface="Montserrat"/>
                <a:sym typeface="Montserrat"/>
              </a:rPr>
              <a:t>9 Freezes</a:t>
            </a:r>
            <a:endParaRPr sz="1800">
              <a:solidFill>
                <a:schemeClr val="dk2"/>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base">
                                        <p:cTn id="7" dur="1000"/>
                                        <p:tgtEl>
                                          <p:spTgt spid="24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Effect transition="in" filter="fade">
                                      <p:cBhvr>
                                        <p:cTn id="11" dur="1000"/>
                                        <p:tgtEl>
                                          <p:spTgt spid="24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4"/>
                                        </p:tgtEl>
                                        <p:attrNameLst>
                                          <p:attrName>style.visibility</p:attrName>
                                        </p:attrNameLst>
                                      </p:cBhvr>
                                      <p:to>
                                        <p:strVal val="visible"/>
                                      </p:to>
                                    </p:set>
                                    <p:animEffect transition="in" filter="fade">
                                      <p:cBhvr>
                                        <p:cTn id="16" dur="1000"/>
                                        <p:tgtEl>
                                          <p:spTgt spid="2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7"/>
                                        </p:tgtEl>
                                        <p:attrNameLst>
                                          <p:attrName>style.visibility</p:attrName>
                                        </p:attrNameLst>
                                      </p:cBhvr>
                                      <p:to>
                                        <p:strVal val="visible"/>
                                      </p:to>
                                    </p:set>
                                    <p:animEffect transition="in" filter="fade">
                                      <p:cBhvr>
                                        <p:cTn id="21"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20</a:t>
            </a:fld>
            <a:endParaRPr/>
          </a:p>
        </p:txBody>
      </p:sp>
      <p:sp>
        <p:nvSpPr>
          <p:cNvPr id="388" name="Google Shape;388;p65"/>
          <p:cNvSpPr txBox="1">
            <a:spLocks noGrp="1"/>
          </p:cNvSpPr>
          <p:nvPr>
            <p:ph type="title" idx="4294967295"/>
          </p:nvPr>
        </p:nvSpPr>
        <p:spPr>
          <a:xfrm>
            <a:off x="2925595" y="1902400"/>
            <a:ext cx="3068700" cy="59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THANKS!</a:t>
            </a:r>
            <a:endParaRPr/>
          </a:p>
        </p:txBody>
      </p:sp>
      <p:cxnSp>
        <p:nvCxnSpPr>
          <p:cNvPr id="389" name="Google Shape;389;p65"/>
          <p:cNvCxnSpPr/>
          <p:nvPr/>
        </p:nvCxnSpPr>
        <p:spPr>
          <a:xfrm>
            <a:off x="3014125" y="2630822"/>
            <a:ext cx="1751700" cy="54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 calcmode="lin" valueType="num">
                                      <p:cBhvr additive="base">
                                        <p:cTn id="7" dur="500"/>
                                        <p:tgtEl>
                                          <p:spTgt spid="388"/>
                                        </p:tgtEl>
                                        <p:attrNameLst>
                                          <p:attrName>ppt_w</p:attrName>
                                        </p:attrNameLst>
                                      </p:cBhvr>
                                      <p:tavLst>
                                        <p:tav tm="0">
                                          <p:val>
                                            <p:strVal val="0"/>
                                          </p:val>
                                        </p:tav>
                                        <p:tav tm="100000">
                                          <p:val>
                                            <p:strVal val="#ppt_w"/>
                                          </p:val>
                                        </p:tav>
                                      </p:tavLst>
                                    </p:anim>
                                    <p:anim calcmode="lin" valueType="num">
                                      <p:cBhvr additive="base">
                                        <p:cTn id="8" dur="500"/>
                                        <p:tgtEl>
                                          <p:spTgt spid="388"/>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389"/>
                                        </p:tgtEl>
                                        <p:attrNameLst>
                                          <p:attrName>style.visibility</p:attrName>
                                        </p:attrNameLst>
                                      </p:cBhvr>
                                      <p:to>
                                        <p:strVal val="visible"/>
                                      </p:to>
                                    </p:set>
                                    <p:anim calcmode="lin" valueType="num">
                                      <p:cBhvr additive="base">
                                        <p:cTn id="12" dur="2000"/>
                                        <p:tgtEl>
                                          <p:spTgt spid="389"/>
                                        </p:tgtEl>
                                        <p:attrNameLst>
                                          <p:attrName>ppt_w</p:attrName>
                                        </p:attrNameLst>
                                      </p:cBhvr>
                                      <p:tavLst>
                                        <p:tav tm="0">
                                          <p:val>
                                            <p:strVal val="0"/>
                                          </p:val>
                                        </p:tav>
                                        <p:tav tm="100000">
                                          <p:val>
                                            <p:strVal val="#ppt_w"/>
                                          </p:val>
                                        </p:tav>
                                      </p:tavLst>
                                    </p:anim>
                                    <p:anim calcmode="lin" valueType="num">
                                      <p:cBhvr additive="base">
                                        <p:cTn id="13" dur="2000"/>
                                        <p:tgtEl>
                                          <p:spTgt spid="38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50"/>
          <p:cNvSpPr txBox="1">
            <a:spLocks noGrp="1"/>
          </p:cNvSpPr>
          <p:nvPr>
            <p:ph type="title"/>
          </p:nvPr>
        </p:nvSpPr>
        <p:spPr>
          <a:xfrm>
            <a:off x="223300" y="0"/>
            <a:ext cx="9144000" cy="244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sz="4800" dirty="0"/>
              <a:t>387 Events,</a:t>
            </a:r>
            <a:endParaRPr sz="4800" dirty="0"/>
          </a:p>
          <a:p>
            <a:pPr marL="0" lvl="0" indent="0" algn="ctr" rtl="0">
              <a:spcBef>
                <a:spcPts val="0"/>
              </a:spcBef>
              <a:spcAft>
                <a:spcPts val="0"/>
              </a:spcAft>
              <a:buNone/>
            </a:pPr>
            <a:r>
              <a:rPr lang="zh-CN" sz="4800" dirty="0"/>
              <a:t>2.743 Trillion Dollars</a:t>
            </a:r>
            <a:endParaRPr sz="4800" dirty="0"/>
          </a:p>
        </p:txBody>
      </p:sp>
      <p:pic>
        <p:nvPicPr>
          <p:cNvPr id="253" name="Google Shape;253;p50"/>
          <p:cNvPicPr preferRelativeResize="0"/>
          <p:nvPr/>
        </p:nvPicPr>
        <p:blipFill>
          <a:blip r:embed="rId3">
            <a:alphaModFix/>
          </a:blip>
          <a:stretch>
            <a:fillRect/>
          </a:stretch>
        </p:blipFill>
        <p:spPr>
          <a:xfrm>
            <a:off x="1740950" y="2886287"/>
            <a:ext cx="2366101" cy="1575725"/>
          </a:xfrm>
          <a:prstGeom prst="rect">
            <a:avLst/>
          </a:prstGeom>
          <a:noFill/>
          <a:ln>
            <a:noFill/>
          </a:ln>
        </p:spPr>
      </p:pic>
      <p:sp>
        <p:nvSpPr>
          <p:cNvPr id="254" name="Google Shape;254;p50"/>
          <p:cNvSpPr txBox="1"/>
          <p:nvPr/>
        </p:nvSpPr>
        <p:spPr>
          <a:xfrm>
            <a:off x="4537650" y="3262975"/>
            <a:ext cx="4259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b="1">
                <a:solidFill>
                  <a:schemeClr val="dk2"/>
                </a:solidFill>
                <a:latin typeface="Montserrat"/>
                <a:ea typeface="Montserrat"/>
                <a:cs typeface="Montserrat"/>
                <a:sym typeface="Montserrat"/>
              </a:rPr>
              <a:t>Google Inc.</a:t>
            </a:r>
            <a:endParaRPr sz="1800" b="1">
              <a:solidFill>
                <a:schemeClr val="dk2"/>
              </a:solidFill>
              <a:latin typeface="Montserrat"/>
              <a:ea typeface="Montserrat"/>
              <a:cs typeface="Montserrat"/>
              <a:sym typeface="Montserrat"/>
            </a:endParaRPr>
          </a:p>
          <a:p>
            <a:pPr marL="0" lvl="0" indent="0" algn="l" rtl="0">
              <a:spcBef>
                <a:spcPts val="0"/>
              </a:spcBef>
              <a:spcAft>
                <a:spcPts val="0"/>
              </a:spcAft>
              <a:buNone/>
            </a:pPr>
            <a:r>
              <a:rPr lang="zh-CN" sz="1800" b="1">
                <a:solidFill>
                  <a:schemeClr val="dk2"/>
                </a:solidFill>
                <a:latin typeface="Montserrat"/>
                <a:ea typeface="Montserrat"/>
                <a:cs typeface="Montserrat"/>
                <a:sym typeface="Montserrat"/>
              </a:rPr>
              <a:t>2.207 Trillion Dollars</a:t>
            </a:r>
            <a:endParaRPr sz="1800" b="1">
              <a:solidFill>
                <a:schemeClr val="dk2"/>
              </a:solidFill>
              <a:latin typeface="Montserrat"/>
              <a:ea typeface="Montserrat"/>
              <a:cs typeface="Montserrat"/>
              <a:sym typeface="Montserrat"/>
            </a:endParaRPr>
          </a:p>
        </p:txBody>
      </p:sp>
      <p:sp>
        <p:nvSpPr>
          <p:cNvPr id="255" name="Google Shape;255;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 calcmode="lin" valueType="num">
                                      <p:cBhvr additive="base">
                                        <p:cTn id="7" dur="1000"/>
                                        <p:tgtEl>
                                          <p:spTgt spid="252"/>
                                        </p:tgtEl>
                                        <p:attrNameLst>
                                          <p:attrName>ppt_w</p:attrName>
                                        </p:attrNameLst>
                                      </p:cBhvr>
                                      <p:tavLst>
                                        <p:tav tm="0">
                                          <p:val>
                                            <p:strVal val="0"/>
                                          </p:val>
                                        </p:tav>
                                        <p:tav tm="100000">
                                          <p:val>
                                            <p:strVal val="#ppt_w"/>
                                          </p:val>
                                        </p:tav>
                                      </p:tavLst>
                                    </p:anim>
                                    <p:anim calcmode="lin" valueType="num">
                                      <p:cBhvr additive="base">
                                        <p:cTn id="8" dur="1000"/>
                                        <p:tgtEl>
                                          <p:spTgt spid="25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53"/>
                                        </p:tgtEl>
                                        <p:attrNameLst>
                                          <p:attrName>style.visibility</p:attrName>
                                        </p:attrNameLst>
                                      </p:cBhvr>
                                      <p:to>
                                        <p:strVal val="visible"/>
                                      </p:to>
                                    </p:set>
                                    <p:anim calcmode="lin" valueType="num">
                                      <p:cBhvr additive="base">
                                        <p:cTn id="13" dur="1000"/>
                                        <p:tgtEl>
                                          <p:spTgt spid="253"/>
                                        </p:tgtEl>
                                        <p:attrNameLst>
                                          <p:attrName>ppt_w</p:attrName>
                                        </p:attrNameLst>
                                      </p:cBhvr>
                                      <p:tavLst>
                                        <p:tav tm="0">
                                          <p:val>
                                            <p:strVal val="0"/>
                                          </p:val>
                                        </p:tav>
                                        <p:tav tm="100000">
                                          <p:val>
                                            <p:strVal val="#ppt_w"/>
                                          </p:val>
                                        </p:tav>
                                      </p:tavLst>
                                    </p:anim>
                                    <p:anim calcmode="lin" valueType="num">
                                      <p:cBhvr additive="base">
                                        <p:cTn id="14" dur="1000"/>
                                        <p:tgtEl>
                                          <p:spTgt spid="253"/>
                                        </p:tgtEl>
                                        <p:attrNameLst>
                                          <p:attrName>ppt_h</p:attrName>
                                        </p:attrNameLst>
                                      </p:cBhvr>
                                      <p:tavLst>
                                        <p:tav tm="0">
                                          <p:val>
                                            <p:strVal val="0"/>
                                          </p:val>
                                        </p:tav>
                                        <p:tav tm="100000">
                                          <p:val>
                                            <p:strVal val="#ppt_h"/>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254"/>
                                        </p:tgtEl>
                                        <p:attrNameLst>
                                          <p:attrName>style.visibility</p:attrName>
                                        </p:attrNameLst>
                                      </p:cBhvr>
                                      <p:to>
                                        <p:strVal val="visible"/>
                                      </p:to>
                                    </p:set>
                                    <p:anim calcmode="lin" valueType="num">
                                      <p:cBhvr additive="base">
                                        <p:cTn id="18" dur="1300"/>
                                        <p:tgtEl>
                                          <p:spTgt spid="2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1"/>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dirty="0"/>
              <a:t>01</a:t>
            </a:r>
            <a:endParaRPr dirty="0"/>
          </a:p>
        </p:txBody>
      </p:sp>
      <p:sp>
        <p:nvSpPr>
          <p:cNvPr id="261" name="Google Shape;261;p51"/>
          <p:cNvSpPr txBox="1">
            <a:spLocks noGrp="1"/>
          </p:cNvSpPr>
          <p:nvPr>
            <p:ph type="title"/>
          </p:nvPr>
        </p:nvSpPr>
        <p:spPr>
          <a:xfrm>
            <a:off x="3538500" y="2615575"/>
            <a:ext cx="23349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dirty="0"/>
              <a:t>METHODOLOGY</a:t>
            </a:r>
            <a:endParaRPr dirty="0"/>
          </a:p>
        </p:txBody>
      </p:sp>
      <p:sp>
        <p:nvSpPr>
          <p:cNvPr id="262" name="Google Shape;262;p51"/>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t>LIMITATION</a:t>
            </a:r>
            <a:endParaRPr/>
          </a:p>
        </p:txBody>
      </p:sp>
      <p:sp>
        <p:nvSpPr>
          <p:cNvPr id="263" name="Google Shape;263;p51"/>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t>OBJECTIVE</a:t>
            </a:r>
            <a:endParaRPr/>
          </a:p>
        </p:txBody>
      </p:sp>
      <p:sp>
        <p:nvSpPr>
          <p:cNvPr id="264" name="Google Shape;264;p51"/>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t>02</a:t>
            </a:r>
            <a:endParaRPr/>
          </a:p>
        </p:txBody>
      </p:sp>
      <p:sp>
        <p:nvSpPr>
          <p:cNvPr id="265" name="Google Shape;265;p51"/>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dirty="0"/>
              <a:t>03</a:t>
            </a:r>
            <a:endParaRPr dirty="0"/>
          </a:p>
        </p:txBody>
      </p:sp>
      <p:cxnSp>
        <p:nvCxnSpPr>
          <p:cNvPr id="266" name="Google Shape;266;p51"/>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67" name="Google Shape;267;p51"/>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68" name="Google Shape;268;p51"/>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69" name="Google Shape;269;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1000"/>
                                        <p:tgtEl>
                                          <p:spTgt spid="26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6"/>
                                        </p:tgtEl>
                                        <p:attrNameLst>
                                          <p:attrName>style.visibility</p:attrName>
                                        </p:attrNameLst>
                                      </p:cBhvr>
                                      <p:to>
                                        <p:strVal val="visible"/>
                                      </p:to>
                                    </p:set>
                                    <p:animEffect transition="in" filter="fade">
                                      <p:cBhvr>
                                        <p:cTn id="11" dur="1000"/>
                                        <p:tgtEl>
                                          <p:spTgt spid="26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63"/>
                                        </p:tgtEl>
                                        <p:attrNameLst>
                                          <p:attrName>style.visibility</p:attrName>
                                        </p:attrNameLst>
                                      </p:cBhvr>
                                      <p:to>
                                        <p:strVal val="visible"/>
                                      </p:to>
                                    </p:set>
                                    <p:animEffect transition="in" filter="fade">
                                      <p:cBhvr>
                                        <p:cTn id="15" dur="1000"/>
                                        <p:tgtEl>
                                          <p:spTgt spid="2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4"/>
                                        </p:tgtEl>
                                        <p:attrNameLst>
                                          <p:attrName>style.visibility</p:attrName>
                                        </p:attrNameLst>
                                      </p:cBhvr>
                                      <p:to>
                                        <p:strVal val="visible"/>
                                      </p:to>
                                    </p:set>
                                    <p:animEffect transition="in" filter="fade">
                                      <p:cBhvr>
                                        <p:cTn id="20" dur="1000"/>
                                        <p:tgtEl>
                                          <p:spTgt spid="26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67"/>
                                        </p:tgtEl>
                                        <p:attrNameLst>
                                          <p:attrName>style.visibility</p:attrName>
                                        </p:attrNameLst>
                                      </p:cBhvr>
                                      <p:to>
                                        <p:strVal val="visible"/>
                                      </p:to>
                                    </p:set>
                                    <p:animEffect transition="in" filter="fade">
                                      <p:cBhvr>
                                        <p:cTn id="24" dur="1000"/>
                                        <p:tgtEl>
                                          <p:spTgt spid="26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61"/>
                                        </p:tgtEl>
                                        <p:attrNameLst>
                                          <p:attrName>style.visibility</p:attrName>
                                        </p:attrNameLst>
                                      </p:cBhvr>
                                      <p:to>
                                        <p:strVal val="visible"/>
                                      </p:to>
                                    </p:set>
                                    <p:animEffect transition="in" filter="fade">
                                      <p:cBhvr>
                                        <p:cTn id="28" dur="1000"/>
                                        <p:tgtEl>
                                          <p:spTgt spid="2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5"/>
                                        </p:tgtEl>
                                        <p:attrNameLst>
                                          <p:attrName>style.visibility</p:attrName>
                                        </p:attrNameLst>
                                      </p:cBhvr>
                                      <p:to>
                                        <p:strVal val="visible"/>
                                      </p:to>
                                    </p:set>
                                    <p:animEffect transition="in" filter="fade">
                                      <p:cBhvr>
                                        <p:cTn id="33" dur="1000"/>
                                        <p:tgtEl>
                                          <p:spTgt spid="265"/>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68"/>
                                        </p:tgtEl>
                                        <p:attrNameLst>
                                          <p:attrName>style.visibility</p:attrName>
                                        </p:attrNameLst>
                                      </p:cBhvr>
                                      <p:to>
                                        <p:strVal val="visible"/>
                                      </p:to>
                                    </p:set>
                                    <p:animEffect transition="in" filter="fade">
                                      <p:cBhvr>
                                        <p:cTn id="37" dur="1000"/>
                                        <p:tgtEl>
                                          <p:spTgt spid="268"/>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262"/>
                                        </p:tgtEl>
                                        <p:attrNameLst>
                                          <p:attrName>style.visibility</p:attrName>
                                        </p:attrNameLst>
                                      </p:cBhvr>
                                      <p:to>
                                        <p:strVal val="visible"/>
                                      </p:to>
                                    </p:set>
                                    <p:animEffect transition="in" filter="fade">
                                      <p:cBhvr>
                                        <p:cTn id="41"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5</a:t>
            </a:fld>
            <a:endParaRPr/>
          </a:p>
        </p:txBody>
      </p:sp>
      <p:sp>
        <p:nvSpPr>
          <p:cNvPr id="275" name="Google Shape;275;p52"/>
          <p:cNvSpPr txBox="1">
            <a:spLocks noGrp="1"/>
          </p:cNvSpPr>
          <p:nvPr>
            <p:ph type="title"/>
          </p:nvPr>
        </p:nvSpPr>
        <p:spPr>
          <a:xfrm>
            <a:off x="447405" y="302375"/>
            <a:ext cx="2609400" cy="7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01</a:t>
            </a:r>
            <a:endParaRPr dirty="0"/>
          </a:p>
        </p:txBody>
      </p:sp>
      <p:sp>
        <p:nvSpPr>
          <p:cNvPr id="276" name="Google Shape;276;p52"/>
          <p:cNvSpPr txBox="1">
            <a:spLocks noGrp="1"/>
          </p:cNvSpPr>
          <p:nvPr>
            <p:ph type="title" idx="4294967295"/>
          </p:nvPr>
        </p:nvSpPr>
        <p:spPr>
          <a:xfrm>
            <a:off x="971201" y="302364"/>
            <a:ext cx="26094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400" dirty="0"/>
              <a:t>OBJECTIVE</a:t>
            </a:r>
            <a:endParaRPr sz="2400" dirty="0"/>
          </a:p>
        </p:txBody>
      </p:sp>
      <p:cxnSp>
        <p:nvCxnSpPr>
          <p:cNvPr id="277" name="Google Shape;277;p52"/>
          <p:cNvCxnSpPr/>
          <p:nvPr/>
        </p:nvCxnSpPr>
        <p:spPr>
          <a:xfrm>
            <a:off x="451605" y="803175"/>
            <a:ext cx="2601000" cy="3900"/>
          </a:xfrm>
          <a:prstGeom prst="straightConnector1">
            <a:avLst/>
          </a:prstGeom>
          <a:noFill/>
          <a:ln w="9525" cap="flat" cmpd="sng">
            <a:solidFill>
              <a:schemeClr val="lt2"/>
            </a:solidFill>
            <a:prstDash val="solid"/>
            <a:round/>
            <a:headEnd type="none" w="med" len="med"/>
            <a:tailEnd type="none" w="med" len="med"/>
          </a:ln>
        </p:spPr>
      </p:cxnSp>
      <p:sp>
        <p:nvSpPr>
          <p:cNvPr id="278" name="Google Shape;278;p52"/>
          <p:cNvSpPr txBox="1"/>
          <p:nvPr/>
        </p:nvSpPr>
        <p:spPr>
          <a:xfrm>
            <a:off x="901575" y="1288050"/>
            <a:ext cx="4130400" cy="3365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ontserrat"/>
              <a:buChar char="●"/>
            </a:pPr>
            <a:r>
              <a:rPr lang="zh-CN">
                <a:solidFill>
                  <a:schemeClr val="lt1"/>
                </a:solidFill>
                <a:latin typeface="Montserrat"/>
                <a:ea typeface="Montserrat"/>
                <a:cs typeface="Montserrat"/>
                <a:sym typeface="Montserrat"/>
              </a:rPr>
              <a:t>Define and measure community resilience capacity</a:t>
            </a:r>
            <a:endParaRPr>
              <a:solidFill>
                <a:schemeClr val="lt1"/>
              </a:solidFill>
              <a:latin typeface="Montserrat"/>
              <a:ea typeface="Montserrat"/>
              <a:cs typeface="Montserrat"/>
              <a:sym typeface="Montserrat"/>
            </a:endParaRPr>
          </a:p>
          <a:p>
            <a:pPr marL="457200" lvl="0" indent="0" algn="l" rtl="0">
              <a:spcBef>
                <a:spcPts val="1600"/>
              </a:spcBef>
              <a:spcAft>
                <a:spcPts val="0"/>
              </a:spcAft>
              <a:buNone/>
            </a:pPr>
            <a:endParaRPr>
              <a:solidFill>
                <a:schemeClr val="lt1"/>
              </a:solidFill>
              <a:latin typeface="Montserrat"/>
              <a:ea typeface="Montserrat"/>
              <a:cs typeface="Montserrat"/>
              <a:sym typeface="Montserrat"/>
            </a:endParaRPr>
          </a:p>
          <a:p>
            <a:pPr marL="457200" lvl="0" indent="-317500" algn="l" rtl="0">
              <a:spcBef>
                <a:spcPts val="1600"/>
              </a:spcBef>
              <a:spcAft>
                <a:spcPts val="0"/>
              </a:spcAft>
              <a:buClr>
                <a:schemeClr val="lt1"/>
              </a:buClr>
              <a:buSzPts val="1400"/>
              <a:buFont typeface="Montserrat"/>
              <a:buChar char="●"/>
            </a:pPr>
            <a:r>
              <a:rPr lang="zh-CN">
                <a:solidFill>
                  <a:schemeClr val="lt1"/>
                </a:solidFill>
                <a:latin typeface="Montserrat"/>
                <a:ea typeface="Montserrat"/>
                <a:cs typeface="Montserrat"/>
                <a:sym typeface="Montserrat"/>
              </a:rPr>
              <a:t>Quantify disaster impact and recovery time</a:t>
            </a:r>
            <a:endParaRPr>
              <a:solidFill>
                <a:schemeClr val="lt1"/>
              </a:solidFill>
              <a:latin typeface="Montserrat"/>
              <a:ea typeface="Montserrat"/>
              <a:cs typeface="Montserrat"/>
              <a:sym typeface="Montserrat"/>
            </a:endParaRPr>
          </a:p>
          <a:p>
            <a:pPr marL="0" lvl="0" indent="0" algn="l" rtl="0">
              <a:spcBef>
                <a:spcPts val="1600"/>
              </a:spcBef>
              <a:spcAft>
                <a:spcPts val="0"/>
              </a:spcAft>
              <a:buNone/>
            </a:pPr>
            <a:endParaRPr>
              <a:solidFill>
                <a:schemeClr val="lt1"/>
              </a:solidFill>
              <a:latin typeface="Montserrat"/>
              <a:ea typeface="Montserrat"/>
              <a:cs typeface="Montserrat"/>
              <a:sym typeface="Montserrat"/>
            </a:endParaRPr>
          </a:p>
          <a:p>
            <a:pPr marL="457200" lvl="0" indent="-317500" algn="l" rtl="0">
              <a:spcBef>
                <a:spcPts val="1600"/>
              </a:spcBef>
              <a:spcAft>
                <a:spcPts val="0"/>
              </a:spcAft>
              <a:buClr>
                <a:schemeClr val="lt1"/>
              </a:buClr>
              <a:buSzPts val="1400"/>
              <a:buFont typeface="Montserrat"/>
              <a:buChar char="●"/>
            </a:pPr>
            <a:r>
              <a:rPr lang="zh-CN">
                <a:solidFill>
                  <a:schemeClr val="lt1"/>
                </a:solidFill>
                <a:latin typeface="Montserrat"/>
                <a:ea typeface="Montserrat"/>
                <a:cs typeface="Montserrat"/>
                <a:sym typeface="Montserrat"/>
              </a:rPr>
              <a:t>Socioeconomic and racial disparities in resilience capacity and evacuation patterns</a:t>
            </a:r>
            <a:endParaRPr>
              <a:solidFill>
                <a:schemeClr val="lt1"/>
              </a:solidFill>
              <a:latin typeface="Montserrat"/>
              <a:ea typeface="Montserrat"/>
              <a:cs typeface="Montserrat"/>
              <a:sym typeface="Montserrat"/>
            </a:endParaRPr>
          </a:p>
          <a:p>
            <a:pPr marL="0" lvl="0" indent="0" algn="l" rtl="0">
              <a:spcBef>
                <a:spcPts val="1600"/>
              </a:spcBef>
              <a:spcAft>
                <a:spcPts val="1600"/>
              </a:spcAft>
              <a:buNone/>
            </a:pP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1000"/>
                                        <p:tgtEl>
                                          <p:spTgt spid="27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76"/>
                                        </p:tgtEl>
                                        <p:attrNameLst>
                                          <p:attrName>style.visibility</p:attrName>
                                        </p:attrNameLst>
                                      </p:cBhvr>
                                      <p:to>
                                        <p:strVal val="visible"/>
                                      </p:to>
                                    </p:set>
                                    <p:anim calcmode="lin" valueType="num">
                                      <p:cBhvr additive="base">
                                        <p:cTn id="10" dur="1000"/>
                                        <p:tgtEl>
                                          <p:spTgt spid="276"/>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77"/>
                                        </p:tgtEl>
                                        <p:attrNameLst>
                                          <p:attrName>style.visibility</p:attrName>
                                        </p:attrNameLst>
                                      </p:cBhvr>
                                      <p:to>
                                        <p:strVal val="visible"/>
                                      </p:to>
                                    </p:set>
                                    <p:animEffect transition="in" filter="fade">
                                      <p:cBhvr>
                                        <p:cTn id="14" dur="1000"/>
                                        <p:tgtEl>
                                          <p:spTgt spid="27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8"/>
                                        </p:tgtEl>
                                        <p:attrNameLst>
                                          <p:attrName>style.visibility</p:attrName>
                                        </p:attrNameLst>
                                      </p:cBhvr>
                                      <p:to>
                                        <p:strVal val="visible"/>
                                      </p:to>
                                    </p:set>
                                    <p:anim calcmode="lin" valueType="num">
                                      <p:cBhvr additive="base">
                                        <p:cTn id="19" dur="1000"/>
                                        <p:tgtEl>
                                          <p:spTgt spid="2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6</a:t>
            </a:fld>
            <a:endParaRPr/>
          </a:p>
        </p:txBody>
      </p:sp>
      <p:sp>
        <p:nvSpPr>
          <p:cNvPr id="284" name="Google Shape;284;p53"/>
          <p:cNvSpPr txBox="1">
            <a:spLocks noGrp="1"/>
          </p:cNvSpPr>
          <p:nvPr>
            <p:ph type="title"/>
          </p:nvPr>
        </p:nvSpPr>
        <p:spPr>
          <a:xfrm>
            <a:off x="447405" y="302375"/>
            <a:ext cx="2609400" cy="74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02</a:t>
            </a:r>
            <a:endParaRPr dirty="0"/>
          </a:p>
        </p:txBody>
      </p:sp>
      <p:sp>
        <p:nvSpPr>
          <p:cNvPr id="285" name="Google Shape;285;p53"/>
          <p:cNvSpPr txBox="1">
            <a:spLocks noGrp="1"/>
          </p:cNvSpPr>
          <p:nvPr>
            <p:ph type="title" idx="4294967295"/>
          </p:nvPr>
        </p:nvSpPr>
        <p:spPr>
          <a:xfrm>
            <a:off x="971201" y="302364"/>
            <a:ext cx="26094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400" dirty="0"/>
              <a:t>Methodology</a:t>
            </a:r>
            <a:endParaRPr sz="2400" dirty="0"/>
          </a:p>
        </p:txBody>
      </p:sp>
      <p:cxnSp>
        <p:nvCxnSpPr>
          <p:cNvPr id="286" name="Google Shape;286;p53"/>
          <p:cNvCxnSpPr/>
          <p:nvPr/>
        </p:nvCxnSpPr>
        <p:spPr>
          <a:xfrm>
            <a:off x="604005" y="803175"/>
            <a:ext cx="2601000" cy="3900"/>
          </a:xfrm>
          <a:prstGeom prst="straightConnector1">
            <a:avLst/>
          </a:prstGeom>
          <a:noFill/>
          <a:ln w="9525" cap="flat" cmpd="sng">
            <a:solidFill>
              <a:schemeClr val="lt2"/>
            </a:solidFill>
            <a:prstDash val="solid"/>
            <a:round/>
            <a:headEnd type="none" w="med" len="med"/>
            <a:tailEnd type="none" w="med" len="med"/>
          </a:ln>
        </p:spPr>
      </p:cxnSp>
      <p:sp>
        <p:nvSpPr>
          <p:cNvPr id="287" name="Google Shape;287;p53"/>
          <p:cNvSpPr txBox="1"/>
          <p:nvPr/>
        </p:nvSpPr>
        <p:spPr>
          <a:xfrm>
            <a:off x="635400" y="1442600"/>
            <a:ext cx="4130400" cy="3365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ontserrat"/>
              <a:buChar char="●"/>
            </a:pPr>
            <a:r>
              <a:rPr lang="zh-CN" dirty="0">
                <a:solidFill>
                  <a:schemeClr val="lt1"/>
                </a:solidFill>
                <a:latin typeface="Montserrat"/>
                <a:ea typeface="Montserrat"/>
                <a:cs typeface="Montserrat"/>
                <a:sym typeface="Montserrat"/>
              </a:rPr>
              <a:t>Define and measure community resilience capacity</a:t>
            </a:r>
            <a:endParaRPr dirty="0">
              <a:solidFill>
                <a:schemeClr val="lt1"/>
              </a:solidFill>
              <a:latin typeface="Montserrat"/>
              <a:ea typeface="Montserrat"/>
              <a:cs typeface="Montserrat"/>
              <a:sym typeface="Montserrat"/>
            </a:endParaRPr>
          </a:p>
          <a:p>
            <a:pPr marL="457200" lvl="0" indent="0" algn="l" rtl="0">
              <a:spcBef>
                <a:spcPts val="1600"/>
              </a:spcBef>
              <a:spcAft>
                <a:spcPts val="0"/>
              </a:spcAft>
              <a:buNone/>
            </a:pPr>
            <a:endParaRPr dirty="0">
              <a:solidFill>
                <a:schemeClr val="lt1"/>
              </a:solidFill>
              <a:latin typeface="Montserrat"/>
              <a:ea typeface="Montserrat"/>
              <a:cs typeface="Montserrat"/>
              <a:sym typeface="Montserrat"/>
            </a:endParaRPr>
          </a:p>
          <a:p>
            <a:pPr marL="457200" lvl="0" indent="-317500" algn="l" rtl="0">
              <a:spcBef>
                <a:spcPts val="1600"/>
              </a:spcBef>
              <a:spcAft>
                <a:spcPts val="0"/>
              </a:spcAft>
              <a:buClr>
                <a:schemeClr val="lt1"/>
              </a:buClr>
              <a:buSzPts val="1400"/>
              <a:buFont typeface="Montserrat"/>
              <a:buChar char="●"/>
            </a:pPr>
            <a:r>
              <a:rPr lang="zh-CN" dirty="0">
                <a:solidFill>
                  <a:schemeClr val="lt1"/>
                </a:solidFill>
                <a:latin typeface="Montserrat"/>
                <a:ea typeface="Montserrat"/>
                <a:cs typeface="Montserrat"/>
                <a:sym typeface="Montserrat"/>
              </a:rPr>
              <a:t>Quantify disaster impact and recovery time</a:t>
            </a:r>
            <a:endParaRPr dirty="0">
              <a:solidFill>
                <a:schemeClr val="lt1"/>
              </a:solidFill>
              <a:latin typeface="Montserrat"/>
              <a:ea typeface="Montserrat"/>
              <a:cs typeface="Montserrat"/>
              <a:sym typeface="Montserrat"/>
            </a:endParaRPr>
          </a:p>
          <a:p>
            <a:pPr marL="0" lvl="0" indent="0" algn="l" rtl="0">
              <a:spcBef>
                <a:spcPts val="1600"/>
              </a:spcBef>
              <a:spcAft>
                <a:spcPts val="0"/>
              </a:spcAft>
              <a:buNone/>
            </a:pPr>
            <a:endParaRPr dirty="0">
              <a:solidFill>
                <a:schemeClr val="lt1"/>
              </a:solidFill>
              <a:latin typeface="Montserrat"/>
              <a:ea typeface="Montserrat"/>
              <a:cs typeface="Montserrat"/>
              <a:sym typeface="Montserrat"/>
            </a:endParaRPr>
          </a:p>
          <a:p>
            <a:pPr marL="457200" lvl="0" indent="-317500" algn="l" rtl="0">
              <a:spcBef>
                <a:spcPts val="1600"/>
              </a:spcBef>
              <a:spcAft>
                <a:spcPts val="0"/>
              </a:spcAft>
              <a:buClr>
                <a:schemeClr val="lt1"/>
              </a:buClr>
              <a:buSzPts val="1400"/>
              <a:buFont typeface="Montserrat"/>
              <a:buChar char="●"/>
            </a:pPr>
            <a:r>
              <a:rPr lang="zh-CN" dirty="0">
                <a:solidFill>
                  <a:schemeClr val="lt1"/>
                </a:solidFill>
                <a:latin typeface="Montserrat"/>
                <a:ea typeface="Montserrat"/>
                <a:cs typeface="Montserrat"/>
                <a:sym typeface="Montserrat"/>
              </a:rPr>
              <a:t>Socioeconomic and racial disparities in resilience capacity and evacuation patterns</a:t>
            </a:r>
            <a:endParaRPr dirty="0">
              <a:solidFill>
                <a:schemeClr val="lt1"/>
              </a:solidFill>
              <a:latin typeface="Montserrat"/>
              <a:ea typeface="Montserrat"/>
              <a:cs typeface="Montserrat"/>
              <a:sym typeface="Montserrat"/>
            </a:endParaRPr>
          </a:p>
          <a:p>
            <a:pPr marL="0" lvl="0" indent="0" algn="l" rtl="0">
              <a:spcBef>
                <a:spcPts val="1600"/>
              </a:spcBef>
              <a:spcAft>
                <a:spcPts val="1600"/>
              </a:spcAft>
              <a:buNone/>
            </a:pPr>
            <a:endParaRPr dirty="0">
              <a:solidFill>
                <a:schemeClr val="lt1"/>
              </a:solidFill>
              <a:latin typeface="Montserrat"/>
              <a:ea typeface="Montserrat"/>
              <a:cs typeface="Montserrat"/>
              <a:sym typeface="Montserrat"/>
            </a:endParaRPr>
          </a:p>
        </p:txBody>
      </p:sp>
      <p:sp>
        <p:nvSpPr>
          <p:cNvPr id="2" name="框架 1">
            <a:extLst>
              <a:ext uri="{FF2B5EF4-FFF2-40B4-BE49-F238E27FC236}">
                <a16:creationId xmlns:a16="http://schemas.microsoft.com/office/drawing/2014/main" id="{3BEEFDFF-A003-779F-1C84-A3E185309401}"/>
              </a:ext>
            </a:extLst>
          </p:cNvPr>
          <p:cNvSpPr/>
          <p:nvPr/>
        </p:nvSpPr>
        <p:spPr>
          <a:xfrm>
            <a:off x="699715" y="3538330"/>
            <a:ext cx="4269850" cy="842839"/>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1000"/>
                                        <p:tgtEl>
                                          <p:spTgt spid="28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85"/>
                                        </p:tgtEl>
                                        <p:attrNameLst>
                                          <p:attrName>style.visibility</p:attrName>
                                        </p:attrNameLst>
                                      </p:cBhvr>
                                      <p:to>
                                        <p:strVal val="visible"/>
                                      </p:to>
                                    </p:set>
                                    <p:anim calcmode="lin" valueType="num">
                                      <p:cBhvr additive="base">
                                        <p:cTn id="10" dur="1000"/>
                                        <p:tgtEl>
                                          <p:spTgt spid="285"/>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86"/>
                                        </p:tgtEl>
                                        <p:attrNameLst>
                                          <p:attrName>style.visibility</p:attrName>
                                        </p:attrNameLst>
                                      </p:cBhvr>
                                      <p:to>
                                        <p:strVal val="visible"/>
                                      </p:to>
                                    </p:set>
                                    <p:animEffect transition="in" filter="fade">
                                      <p:cBhvr>
                                        <p:cTn id="14" dur="1000"/>
                                        <p:tgtEl>
                                          <p:spTgt spid="28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7"/>
                                        </p:tgtEl>
                                        <p:attrNameLst>
                                          <p:attrName>style.visibility</p:attrName>
                                        </p:attrNameLst>
                                      </p:cBhvr>
                                      <p:to>
                                        <p:strVal val="visible"/>
                                      </p:to>
                                    </p:set>
                                    <p:anim calcmode="lin" valueType="num">
                                      <p:cBhvr additive="base">
                                        <p:cTn id="19" dur="1000"/>
                                        <p:tgtEl>
                                          <p:spTgt spid="28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92" name="Google Shape;292;p54"/>
          <p:cNvGrpSpPr/>
          <p:nvPr/>
        </p:nvGrpSpPr>
        <p:grpSpPr>
          <a:xfrm>
            <a:off x="851750" y="1524188"/>
            <a:ext cx="1190290" cy="2359963"/>
            <a:chOff x="851750" y="1524188"/>
            <a:chExt cx="1190290" cy="2359963"/>
          </a:xfrm>
        </p:grpSpPr>
        <p:pic>
          <p:nvPicPr>
            <p:cNvPr id="293" name="Google Shape;293;p54"/>
            <p:cNvPicPr preferRelativeResize="0"/>
            <p:nvPr/>
          </p:nvPicPr>
          <p:blipFill rotWithShape="1">
            <a:blip r:embed="rId3">
              <a:alphaModFix/>
            </a:blip>
            <a:srcRect t="8861" b="8861"/>
            <a:stretch/>
          </p:blipFill>
          <p:spPr>
            <a:xfrm>
              <a:off x="892197" y="1716100"/>
              <a:ext cx="1106269" cy="1968374"/>
            </a:xfrm>
            <a:prstGeom prst="rect">
              <a:avLst/>
            </a:prstGeom>
            <a:noFill/>
            <a:ln>
              <a:noFill/>
            </a:ln>
          </p:spPr>
        </p:pic>
        <p:sp>
          <p:nvSpPr>
            <p:cNvPr id="294" name="Google Shape;294;p54"/>
            <p:cNvSpPr/>
            <p:nvPr/>
          </p:nvSpPr>
          <p:spPr>
            <a:xfrm>
              <a:off x="851750" y="1524188"/>
              <a:ext cx="1190290" cy="2359963"/>
            </a:xfrm>
            <a:custGeom>
              <a:avLst/>
              <a:gdLst/>
              <a:ahLst/>
              <a:cxnLst/>
              <a:rect l="l" t="t" r="r" b="b"/>
              <a:pathLst>
                <a:path w="43370" h="85981" extrusionOk="0">
                  <a:moveTo>
                    <a:pt x="25827" y="3794"/>
                  </a:moveTo>
                  <a:lnTo>
                    <a:pt x="25827" y="4045"/>
                  </a:lnTo>
                  <a:lnTo>
                    <a:pt x="25845" y="4047"/>
                  </a:lnTo>
                  <a:cubicBezTo>
                    <a:pt x="25856" y="4066"/>
                    <a:pt x="25857" y="4090"/>
                    <a:pt x="25850" y="4111"/>
                  </a:cubicBezTo>
                  <a:lnTo>
                    <a:pt x="17205" y="4129"/>
                  </a:lnTo>
                  <a:lnTo>
                    <a:pt x="17193" y="4382"/>
                  </a:lnTo>
                  <a:lnTo>
                    <a:pt x="17156" y="4111"/>
                  </a:lnTo>
                  <a:cubicBezTo>
                    <a:pt x="17147" y="4092"/>
                    <a:pt x="17148" y="4068"/>
                    <a:pt x="17159" y="4048"/>
                  </a:cubicBezTo>
                  <a:lnTo>
                    <a:pt x="17226" y="4048"/>
                  </a:lnTo>
                  <a:lnTo>
                    <a:pt x="25807" y="4047"/>
                  </a:lnTo>
                  <a:lnTo>
                    <a:pt x="25827" y="3794"/>
                  </a:lnTo>
                  <a:close/>
                  <a:moveTo>
                    <a:pt x="17178" y="3543"/>
                  </a:moveTo>
                  <a:cubicBezTo>
                    <a:pt x="16876" y="3543"/>
                    <a:pt x="16647" y="3775"/>
                    <a:pt x="16647" y="4083"/>
                  </a:cubicBezTo>
                  <a:cubicBezTo>
                    <a:pt x="16647" y="4395"/>
                    <a:pt x="16881" y="4631"/>
                    <a:pt x="17223" y="4631"/>
                  </a:cubicBezTo>
                  <a:lnTo>
                    <a:pt x="17227" y="4631"/>
                  </a:lnTo>
                  <a:lnTo>
                    <a:pt x="25757" y="4630"/>
                  </a:lnTo>
                  <a:cubicBezTo>
                    <a:pt x="25765" y="4631"/>
                    <a:pt x="25805" y="4633"/>
                    <a:pt x="25812" y="4633"/>
                  </a:cubicBezTo>
                  <a:cubicBezTo>
                    <a:pt x="26122" y="4633"/>
                    <a:pt x="26357" y="4397"/>
                    <a:pt x="26357" y="4083"/>
                  </a:cubicBezTo>
                  <a:cubicBezTo>
                    <a:pt x="26357" y="3775"/>
                    <a:pt x="26129" y="3543"/>
                    <a:pt x="25827" y="3543"/>
                  </a:cubicBezTo>
                  <a:lnTo>
                    <a:pt x="17256" y="3549"/>
                  </a:lnTo>
                  <a:cubicBezTo>
                    <a:pt x="17245" y="3547"/>
                    <a:pt x="17187" y="3543"/>
                    <a:pt x="17178" y="3543"/>
                  </a:cubicBezTo>
                  <a:close/>
                  <a:moveTo>
                    <a:pt x="41722" y="7196"/>
                  </a:moveTo>
                  <a:lnTo>
                    <a:pt x="41722" y="78527"/>
                  </a:lnTo>
                  <a:lnTo>
                    <a:pt x="1739" y="78527"/>
                  </a:lnTo>
                  <a:lnTo>
                    <a:pt x="1739" y="7196"/>
                  </a:lnTo>
                  <a:close/>
                  <a:moveTo>
                    <a:pt x="1488" y="6694"/>
                  </a:moveTo>
                  <a:cubicBezTo>
                    <a:pt x="1349" y="6694"/>
                    <a:pt x="1237" y="6806"/>
                    <a:pt x="1237" y="6945"/>
                  </a:cubicBezTo>
                  <a:lnTo>
                    <a:pt x="1237" y="78778"/>
                  </a:lnTo>
                  <a:cubicBezTo>
                    <a:pt x="1237" y="78917"/>
                    <a:pt x="1349" y="79029"/>
                    <a:pt x="1488" y="79029"/>
                  </a:cubicBezTo>
                  <a:lnTo>
                    <a:pt x="41972" y="79029"/>
                  </a:lnTo>
                  <a:cubicBezTo>
                    <a:pt x="42111" y="79029"/>
                    <a:pt x="42223" y="78917"/>
                    <a:pt x="42223" y="78778"/>
                  </a:cubicBezTo>
                  <a:lnTo>
                    <a:pt x="42223" y="6945"/>
                  </a:lnTo>
                  <a:cubicBezTo>
                    <a:pt x="42223" y="6806"/>
                    <a:pt x="42111" y="6694"/>
                    <a:pt x="41972" y="6694"/>
                  </a:cubicBezTo>
                  <a:close/>
                  <a:moveTo>
                    <a:pt x="7894" y="81457"/>
                  </a:moveTo>
                  <a:cubicBezTo>
                    <a:pt x="7754" y="81457"/>
                    <a:pt x="7642" y="81569"/>
                    <a:pt x="7642" y="81708"/>
                  </a:cubicBezTo>
                  <a:lnTo>
                    <a:pt x="7642" y="81926"/>
                  </a:lnTo>
                  <a:cubicBezTo>
                    <a:pt x="7642" y="82065"/>
                    <a:pt x="7754" y="82177"/>
                    <a:pt x="7894" y="82177"/>
                  </a:cubicBezTo>
                  <a:lnTo>
                    <a:pt x="9495" y="82177"/>
                  </a:lnTo>
                  <a:cubicBezTo>
                    <a:pt x="9625" y="82177"/>
                    <a:pt x="9734" y="82077"/>
                    <a:pt x="9744" y="81947"/>
                  </a:cubicBezTo>
                  <a:lnTo>
                    <a:pt x="9764" y="81729"/>
                  </a:lnTo>
                  <a:cubicBezTo>
                    <a:pt x="9776" y="81582"/>
                    <a:pt x="9660" y="81457"/>
                    <a:pt x="9512" y="81457"/>
                  </a:cubicBezTo>
                  <a:close/>
                  <a:moveTo>
                    <a:pt x="22144" y="81995"/>
                  </a:moveTo>
                  <a:lnTo>
                    <a:pt x="22144" y="82911"/>
                  </a:lnTo>
                  <a:lnTo>
                    <a:pt x="21208" y="82911"/>
                  </a:lnTo>
                  <a:lnTo>
                    <a:pt x="21208" y="81995"/>
                  </a:lnTo>
                  <a:close/>
                  <a:moveTo>
                    <a:pt x="33797" y="83129"/>
                  </a:moveTo>
                  <a:cubicBezTo>
                    <a:pt x="33798" y="83130"/>
                    <a:pt x="33798" y="83130"/>
                    <a:pt x="33798" y="83131"/>
                  </a:cubicBezTo>
                  <a:lnTo>
                    <a:pt x="33797" y="83129"/>
                  </a:lnTo>
                  <a:close/>
                  <a:moveTo>
                    <a:pt x="21046" y="81493"/>
                  </a:moveTo>
                  <a:cubicBezTo>
                    <a:pt x="20857" y="81493"/>
                    <a:pt x="20705" y="81646"/>
                    <a:pt x="20706" y="81835"/>
                  </a:cubicBezTo>
                  <a:lnTo>
                    <a:pt x="20706" y="83091"/>
                  </a:lnTo>
                  <a:cubicBezTo>
                    <a:pt x="20706" y="83268"/>
                    <a:pt x="20860" y="83413"/>
                    <a:pt x="21048" y="83413"/>
                  </a:cubicBezTo>
                  <a:lnTo>
                    <a:pt x="22304" y="83413"/>
                  </a:lnTo>
                  <a:lnTo>
                    <a:pt x="22304" y="83415"/>
                  </a:lnTo>
                  <a:cubicBezTo>
                    <a:pt x="22492" y="83415"/>
                    <a:pt x="22645" y="83268"/>
                    <a:pt x="22646" y="83091"/>
                  </a:cubicBezTo>
                  <a:lnTo>
                    <a:pt x="22646" y="81835"/>
                  </a:lnTo>
                  <a:cubicBezTo>
                    <a:pt x="22646" y="81647"/>
                    <a:pt x="22500" y="81493"/>
                    <a:pt x="22322" y="81493"/>
                  </a:cubicBezTo>
                  <a:lnTo>
                    <a:pt x="21048" y="81493"/>
                  </a:lnTo>
                  <a:cubicBezTo>
                    <a:pt x="21047" y="81493"/>
                    <a:pt x="21047" y="81493"/>
                    <a:pt x="21046" y="81493"/>
                  </a:cubicBezTo>
                  <a:close/>
                  <a:moveTo>
                    <a:pt x="33684" y="81407"/>
                  </a:moveTo>
                  <a:cubicBezTo>
                    <a:pt x="33624" y="81407"/>
                    <a:pt x="33563" y="81420"/>
                    <a:pt x="33508" y="81446"/>
                  </a:cubicBezTo>
                  <a:cubicBezTo>
                    <a:pt x="33483" y="81458"/>
                    <a:pt x="33460" y="81476"/>
                    <a:pt x="33441" y="81496"/>
                  </a:cubicBezTo>
                  <a:lnTo>
                    <a:pt x="32861" y="82093"/>
                  </a:lnTo>
                  <a:cubicBezTo>
                    <a:pt x="32755" y="82198"/>
                    <a:pt x="32695" y="82342"/>
                    <a:pt x="32696" y="82490"/>
                  </a:cubicBezTo>
                  <a:cubicBezTo>
                    <a:pt x="32696" y="82668"/>
                    <a:pt x="32777" y="82796"/>
                    <a:pt x="32861" y="82904"/>
                  </a:cubicBezTo>
                  <a:lnTo>
                    <a:pt x="33442" y="83485"/>
                  </a:lnTo>
                  <a:cubicBezTo>
                    <a:pt x="33505" y="83551"/>
                    <a:pt x="33593" y="83587"/>
                    <a:pt x="33683" y="83587"/>
                  </a:cubicBezTo>
                  <a:lnTo>
                    <a:pt x="33683" y="83587"/>
                  </a:lnTo>
                  <a:cubicBezTo>
                    <a:pt x="33987" y="83585"/>
                    <a:pt x="34139" y="83219"/>
                    <a:pt x="33924" y="83004"/>
                  </a:cubicBezTo>
                  <a:lnTo>
                    <a:pt x="33411" y="82490"/>
                  </a:lnTo>
                  <a:lnTo>
                    <a:pt x="33925" y="81975"/>
                  </a:lnTo>
                  <a:cubicBezTo>
                    <a:pt x="34060" y="81842"/>
                    <a:pt x="34060" y="81626"/>
                    <a:pt x="33925" y="81493"/>
                  </a:cubicBezTo>
                  <a:cubicBezTo>
                    <a:pt x="33906" y="81475"/>
                    <a:pt x="33883" y="81458"/>
                    <a:pt x="33859" y="81446"/>
                  </a:cubicBezTo>
                  <a:cubicBezTo>
                    <a:pt x="33804" y="81420"/>
                    <a:pt x="33744" y="81407"/>
                    <a:pt x="33684" y="81407"/>
                  </a:cubicBezTo>
                  <a:close/>
                  <a:moveTo>
                    <a:pt x="33683" y="83587"/>
                  </a:moveTo>
                  <a:cubicBezTo>
                    <a:pt x="33683" y="83587"/>
                    <a:pt x="33683" y="83587"/>
                    <a:pt x="33683" y="83587"/>
                  </a:cubicBezTo>
                  <a:lnTo>
                    <a:pt x="33684" y="83587"/>
                  </a:lnTo>
                  <a:cubicBezTo>
                    <a:pt x="33684" y="83587"/>
                    <a:pt x="33684" y="83587"/>
                    <a:pt x="33683" y="83587"/>
                  </a:cubicBezTo>
                  <a:close/>
                  <a:moveTo>
                    <a:pt x="36715" y="501"/>
                  </a:moveTo>
                  <a:cubicBezTo>
                    <a:pt x="40106" y="501"/>
                    <a:pt x="42867" y="3262"/>
                    <a:pt x="42867" y="6654"/>
                  </a:cubicBezTo>
                  <a:lnTo>
                    <a:pt x="42867" y="79324"/>
                  </a:lnTo>
                  <a:cubicBezTo>
                    <a:pt x="42867" y="82717"/>
                    <a:pt x="40106" y="85476"/>
                    <a:pt x="36715" y="85476"/>
                  </a:cubicBezTo>
                  <a:lnTo>
                    <a:pt x="6656" y="85476"/>
                  </a:lnTo>
                  <a:cubicBezTo>
                    <a:pt x="3262" y="85476"/>
                    <a:pt x="503" y="82717"/>
                    <a:pt x="503" y="79324"/>
                  </a:cubicBezTo>
                  <a:lnTo>
                    <a:pt x="503" y="6654"/>
                  </a:lnTo>
                  <a:cubicBezTo>
                    <a:pt x="503" y="3262"/>
                    <a:pt x="3262" y="501"/>
                    <a:pt x="6656" y="501"/>
                  </a:cubicBezTo>
                  <a:close/>
                  <a:moveTo>
                    <a:pt x="6656" y="0"/>
                  </a:moveTo>
                  <a:cubicBezTo>
                    <a:pt x="2986" y="0"/>
                    <a:pt x="1" y="2985"/>
                    <a:pt x="1" y="6655"/>
                  </a:cubicBezTo>
                  <a:lnTo>
                    <a:pt x="1" y="79324"/>
                  </a:lnTo>
                  <a:cubicBezTo>
                    <a:pt x="1" y="82995"/>
                    <a:pt x="2986" y="85980"/>
                    <a:pt x="6656" y="85980"/>
                  </a:cubicBezTo>
                  <a:lnTo>
                    <a:pt x="36715" y="85980"/>
                  </a:lnTo>
                  <a:cubicBezTo>
                    <a:pt x="40383" y="85980"/>
                    <a:pt x="43370" y="82993"/>
                    <a:pt x="43370" y="79324"/>
                  </a:cubicBezTo>
                  <a:lnTo>
                    <a:pt x="43370" y="6655"/>
                  </a:lnTo>
                  <a:cubicBezTo>
                    <a:pt x="43370" y="2985"/>
                    <a:pt x="40384" y="0"/>
                    <a:pt x="36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5" name="Google Shape;295;p54"/>
          <p:cNvCxnSpPr>
            <a:endCxn id="296" idx="2"/>
          </p:cNvCxnSpPr>
          <p:nvPr/>
        </p:nvCxnSpPr>
        <p:spPr>
          <a:xfrm>
            <a:off x="519500" y="680225"/>
            <a:ext cx="24129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97" name="Google Shape;297;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7</a:t>
            </a:fld>
            <a:endParaRPr/>
          </a:p>
        </p:txBody>
      </p:sp>
      <p:sp>
        <p:nvSpPr>
          <p:cNvPr id="296" name="Google Shape;296;p54"/>
          <p:cNvSpPr txBox="1"/>
          <p:nvPr/>
        </p:nvSpPr>
        <p:spPr>
          <a:xfrm>
            <a:off x="609650" y="218525"/>
            <a:ext cx="464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2"/>
                </a:solidFill>
                <a:latin typeface="Montserrat"/>
                <a:ea typeface="Montserrat"/>
                <a:cs typeface="Montserrat"/>
                <a:sym typeface="Montserrat"/>
              </a:rPr>
              <a:t>Data collection</a:t>
            </a:r>
            <a:endParaRPr sz="1800">
              <a:solidFill>
                <a:schemeClr val="lt2"/>
              </a:solidFill>
              <a:latin typeface="Montserrat"/>
              <a:ea typeface="Montserrat"/>
              <a:cs typeface="Montserrat"/>
              <a:sym typeface="Montserrat"/>
            </a:endParaRPr>
          </a:p>
        </p:txBody>
      </p:sp>
      <p:sp>
        <p:nvSpPr>
          <p:cNvPr id="298" name="Google Shape;298;p54"/>
          <p:cNvSpPr txBox="1"/>
          <p:nvPr/>
        </p:nvSpPr>
        <p:spPr>
          <a:xfrm>
            <a:off x="2687675" y="2001738"/>
            <a:ext cx="49461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latin typeface="Montserrat"/>
                <a:ea typeface="Montserrat"/>
                <a:cs typeface="Montserrat"/>
                <a:sym typeface="Montserrat"/>
              </a:rPr>
              <a:t>More than </a:t>
            </a:r>
            <a:r>
              <a:rPr lang="zh-CN" sz="1800">
                <a:solidFill>
                  <a:schemeClr val="accent4"/>
                </a:solidFill>
                <a:latin typeface="Montserrat"/>
                <a:ea typeface="Montserrat"/>
                <a:cs typeface="Montserrat"/>
                <a:sym typeface="Montserrat"/>
              </a:rPr>
              <a:t>800,000</a:t>
            </a:r>
            <a:r>
              <a:rPr lang="zh-CN" sz="1800">
                <a:solidFill>
                  <a:schemeClr val="lt1"/>
                </a:solidFill>
                <a:latin typeface="Montserrat"/>
                <a:ea typeface="Montserrat"/>
                <a:cs typeface="Montserrat"/>
                <a:sym typeface="Montserrat"/>
              </a:rPr>
              <a:t> anonymized mobile devices in Houston, Texas, representing approximately </a:t>
            </a:r>
            <a:r>
              <a:rPr lang="zh-CN" sz="1800">
                <a:solidFill>
                  <a:schemeClr val="accent1"/>
                </a:solidFill>
                <a:latin typeface="Montserrat"/>
                <a:ea typeface="Montserrat"/>
                <a:cs typeface="Montserrat"/>
                <a:sym typeface="Montserrat"/>
              </a:rPr>
              <a:t>35%</a:t>
            </a:r>
            <a:r>
              <a:rPr lang="zh-CN" sz="1800">
                <a:solidFill>
                  <a:schemeClr val="lt1"/>
                </a:solidFill>
                <a:latin typeface="Montserrat"/>
                <a:ea typeface="Montserrat"/>
                <a:cs typeface="Montserrat"/>
                <a:sym typeface="Montserrat"/>
              </a:rPr>
              <a:t> of the local population, in response to </a:t>
            </a:r>
            <a:r>
              <a:rPr lang="zh-CN" sz="1800">
                <a:solidFill>
                  <a:schemeClr val="lt2"/>
                </a:solidFill>
                <a:latin typeface="Montserrat"/>
                <a:ea typeface="Montserrat"/>
                <a:cs typeface="Montserrat"/>
                <a:sym typeface="Montserrat"/>
              </a:rPr>
              <a:t>Hurricane Harvey </a:t>
            </a:r>
            <a:r>
              <a:rPr lang="zh-CN" sz="1800">
                <a:solidFill>
                  <a:schemeClr val="lt1"/>
                </a:solidFill>
                <a:latin typeface="Montserrat"/>
                <a:ea typeface="Montserrat"/>
                <a:cs typeface="Montserrat"/>
                <a:sym typeface="Montserrat"/>
              </a:rPr>
              <a:t>in 2017. </a:t>
            </a:r>
            <a:endParaRPr sz="18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1000"/>
                                        <p:tgtEl>
                                          <p:spTgt spid="29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95"/>
                                        </p:tgtEl>
                                        <p:attrNameLst>
                                          <p:attrName>style.visibility</p:attrName>
                                        </p:attrNameLst>
                                      </p:cBhvr>
                                      <p:to>
                                        <p:strVal val="visible"/>
                                      </p:to>
                                    </p:set>
                                    <p:animEffect transition="in" filter="fade">
                                      <p:cBhvr>
                                        <p:cTn id="11" dur="1000"/>
                                        <p:tgtEl>
                                          <p:spTgt spid="29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292"/>
                                        </p:tgtEl>
                                        <p:attrNameLst>
                                          <p:attrName>style.visibility</p:attrName>
                                        </p:attrNameLst>
                                      </p:cBhvr>
                                      <p:to>
                                        <p:strVal val="visible"/>
                                      </p:to>
                                    </p:set>
                                    <p:anim calcmode="lin" valueType="num">
                                      <p:cBhvr additive="base">
                                        <p:cTn id="16" dur="2000"/>
                                        <p:tgtEl>
                                          <p:spTgt spid="292"/>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298"/>
                                        </p:tgtEl>
                                        <p:attrNameLst>
                                          <p:attrName>style.visibility</p:attrName>
                                        </p:attrNameLst>
                                      </p:cBhvr>
                                      <p:to>
                                        <p:strVal val="visible"/>
                                      </p:to>
                                    </p:set>
                                    <p:animEffect transition="in" filter="fade">
                                      <p:cBhvr>
                                        <p:cTn id="19" dur="21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8</a:t>
            </a:fld>
            <a:endParaRPr/>
          </a:p>
        </p:txBody>
      </p:sp>
      <p:sp>
        <p:nvSpPr>
          <p:cNvPr id="304" name="Google Shape;304;p55"/>
          <p:cNvSpPr txBox="1"/>
          <p:nvPr/>
        </p:nvSpPr>
        <p:spPr>
          <a:xfrm>
            <a:off x="1073325" y="1176400"/>
            <a:ext cx="5504100" cy="31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solidFill>
                  <a:schemeClr val="dk2"/>
                </a:solidFill>
                <a:latin typeface="Montserrat"/>
                <a:ea typeface="Montserrat"/>
                <a:cs typeface="Montserrat"/>
                <a:sym typeface="Montserrat"/>
              </a:rPr>
              <a:t>The initial dataset of 23TB of compressed comma-separated-value files (CSV) covering the period from June 2016 through October 2017 and contains more than 320 billion data points. </a:t>
            </a:r>
            <a:endParaRPr sz="180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a:solidFill>
                <a:schemeClr val="dk2"/>
              </a:solidFill>
              <a:latin typeface="Montserrat"/>
              <a:ea typeface="Montserrat"/>
              <a:cs typeface="Montserrat"/>
              <a:sym typeface="Montserrat"/>
            </a:endParaRPr>
          </a:p>
          <a:p>
            <a:pPr marL="0" lvl="0" indent="0" algn="l" rtl="0">
              <a:spcBef>
                <a:spcPts val="0"/>
              </a:spcBef>
              <a:spcAft>
                <a:spcPts val="0"/>
              </a:spcAft>
              <a:buNone/>
            </a:pPr>
            <a:endParaRPr sz="1800">
              <a:solidFill>
                <a:schemeClr val="dk2"/>
              </a:solidFill>
              <a:latin typeface="Montserrat"/>
              <a:ea typeface="Montserrat"/>
              <a:cs typeface="Montserrat"/>
              <a:sym typeface="Montserrat"/>
            </a:endParaRPr>
          </a:p>
          <a:p>
            <a:pPr marL="0" lvl="0" indent="0" algn="l" rtl="0">
              <a:spcBef>
                <a:spcPts val="0"/>
              </a:spcBef>
              <a:spcAft>
                <a:spcPts val="0"/>
              </a:spcAft>
              <a:buNone/>
            </a:pPr>
            <a:r>
              <a:rPr lang="zh-CN" sz="1800">
                <a:solidFill>
                  <a:schemeClr val="dk2"/>
                </a:solidFill>
                <a:latin typeface="Montserrat"/>
                <a:ea typeface="Montserrat"/>
                <a:cs typeface="Montserrat"/>
                <a:sym typeface="Montserrat"/>
              </a:rPr>
              <a:t>This paper used data for the 2-month period between </a:t>
            </a:r>
            <a:r>
              <a:rPr lang="zh-CN" sz="1800">
                <a:solidFill>
                  <a:srgbClr val="FFAB40"/>
                </a:solidFill>
                <a:latin typeface="Montserrat"/>
                <a:ea typeface="Montserrat"/>
                <a:cs typeface="Montserrat"/>
                <a:sym typeface="Montserrat"/>
              </a:rPr>
              <a:t>August 1st, 2017</a:t>
            </a:r>
            <a:r>
              <a:rPr lang="zh-CN" sz="1800">
                <a:solidFill>
                  <a:schemeClr val="dk2"/>
                </a:solidFill>
                <a:latin typeface="Montserrat"/>
                <a:ea typeface="Montserrat"/>
                <a:cs typeface="Montserrat"/>
                <a:sym typeface="Montserrat"/>
              </a:rPr>
              <a:t> and </a:t>
            </a:r>
            <a:r>
              <a:rPr lang="zh-CN" sz="1800">
                <a:solidFill>
                  <a:schemeClr val="lt2"/>
                </a:solidFill>
                <a:latin typeface="Montserrat"/>
                <a:ea typeface="Montserrat"/>
                <a:cs typeface="Montserrat"/>
                <a:sym typeface="Montserrat"/>
              </a:rPr>
              <a:t>September 30th, 2017</a:t>
            </a:r>
            <a:endParaRPr sz="1800">
              <a:solidFill>
                <a:schemeClr val="dk2"/>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zh-CN"/>
              <a:t>9</a:t>
            </a:fld>
            <a:endParaRPr/>
          </a:p>
        </p:txBody>
      </p:sp>
      <p:sp>
        <p:nvSpPr>
          <p:cNvPr id="310" name="Google Shape;310;p56"/>
          <p:cNvSpPr txBox="1"/>
          <p:nvPr/>
        </p:nvSpPr>
        <p:spPr>
          <a:xfrm>
            <a:off x="480875" y="201325"/>
            <a:ext cx="464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2"/>
                </a:solidFill>
                <a:latin typeface="Montserrat"/>
                <a:ea typeface="Montserrat"/>
                <a:cs typeface="Montserrat"/>
                <a:sym typeface="Montserrat"/>
              </a:rPr>
              <a:t>Other Data Source</a:t>
            </a:r>
            <a:endParaRPr sz="1800">
              <a:solidFill>
                <a:schemeClr val="lt2"/>
              </a:solidFill>
              <a:latin typeface="Montserrat"/>
              <a:ea typeface="Montserrat"/>
              <a:cs typeface="Montserrat"/>
              <a:sym typeface="Montserrat"/>
            </a:endParaRPr>
          </a:p>
        </p:txBody>
      </p:sp>
      <p:cxnSp>
        <p:nvCxnSpPr>
          <p:cNvPr id="311" name="Google Shape;311;p56"/>
          <p:cNvCxnSpPr/>
          <p:nvPr/>
        </p:nvCxnSpPr>
        <p:spPr>
          <a:xfrm>
            <a:off x="532375" y="663025"/>
            <a:ext cx="2241300" cy="0"/>
          </a:xfrm>
          <a:prstGeom prst="straightConnector1">
            <a:avLst/>
          </a:prstGeom>
          <a:noFill/>
          <a:ln w="9525" cap="flat" cmpd="sng">
            <a:solidFill>
              <a:schemeClr val="lt2"/>
            </a:solidFill>
            <a:prstDash val="solid"/>
            <a:round/>
            <a:headEnd type="none" w="med" len="med"/>
            <a:tailEnd type="none" w="med" len="med"/>
          </a:ln>
        </p:spPr>
      </p:cxnSp>
      <p:sp>
        <p:nvSpPr>
          <p:cNvPr id="312" name="Google Shape;312;p56"/>
          <p:cNvSpPr txBox="1"/>
          <p:nvPr/>
        </p:nvSpPr>
        <p:spPr>
          <a:xfrm>
            <a:off x="1708725" y="1107700"/>
            <a:ext cx="5212200" cy="2335500"/>
          </a:xfrm>
          <a:prstGeom prst="rect">
            <a:avLst/>
          </a:prstGeom>
          <a:noFill/>
          <a:ln>
            <a:noFill/>
          </a:ln>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chemeClr val="dk2"/>
              </a:buClr>
              <a:buSzPts val="1100"/>
              <a:buFont typeface="Montserrat"/>
              <a:buChar char="●"/>
            </a:pPr>
            <a:r>
              <a:rPr lang="zh-CN" sz="1100">
                <a:solidFill>
                  <a:schemeClr val="dk2"/>
                </a:solidFill>
                <a:latin typeface="Montserrat"/>
                <a:ea typeface="Montserrat"/>
                <a:cs typeface="Montserrat"/>
                <a:sym typeface="Montserrat"/>
              </a:rPr>
              <a:t>Original Houston Harris County parcel level land use information data </a:t>
            </a:r>
            <a:r>
              <a:rPr lang="zh-CN" sz="1100">
                <a:solidFill>
                  <a:schemeClr val="lt2"/>
                </a:solidFill>
                <a:latin typeface="Montserrat"/>
                <a:ea typeface="Montserrat"/>
                <a:cs typeface="Montserrat"/>
                <a:sym typeface="Montserrat"/>
              </a:rPr>
              <a:t>(Texas Natural Resources Information System website)</a:t>
            </a:r>
            <a:endParaRPr sz="1100">
              <a:solidFill>
                <a:schemeClr val="lt2"/>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2"/>
              </a:buClr>
              <a:buSzPts val="1100"/>
              <a:buFont typeface="Montserrat"/>
              <a:buChar char="●"/>
            </a:pPr>
            <a:r>
              <a:rPr lang="zh-CN" sz="1100">
                <a:solidFill>
                  <a:schemeClr val="dk2"/>
                </a:solidFill>
                <a:latin typeface="Montserrat"/>
                <a:ea typeface="Montserrat"/>
                <a:cs typeface="Montserrat"/>
                <a:sym typeface="Montserrat"/>
              </a:rPr>
              <a:t>Houston park and open space </a:t>
            </a:r>
            <a:r>
              <a:rPr lang="zh-CN" sz="1100">
                <a:solidFill>
                  <a:schemeClr val="lt2"/>
                </a:solidFill>
                <a:latin typeface="Montserrat"/>
                <a:ea typeface="Montserrat"/>
                <a:cs typeface="Montserrat"/>
                <a:sym typeface="Montserrat"/>
              </a:rPr>
              <a:t>(the City of Houston GIS Open Data Portal)</a:t>
            </a:r>
            <a:endParaRPr sz="1100">
              <a:solidFill>
                <a:schemeClr val="lt2"/>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2"/>
              </a:buClr>
              <a:buSzPts val="1100"/>
              <a:buFont typeface="Montserrat"/>
              <a:buChar char="●"/>
            </a:pPr>
            <a:r>
              <a:rPr lang="zh-CN" sz="1100">
                <a:solidFill>
                  <a:schemeClr val="dk2"/>
                </a:solidFill>
                <a:latin typeface="Montserrat"/>
                <a:ea typeface="Montserrat"/>
                <a:cs typeface="Montserrat"/>
                <a:sym typeface="Montserrat"/>
              </a:rPr>
              <a:t>Harris County evacuation zones </a:t>
            </a:r>
            <a:r>
              <a:rPr lang="zh-CN" sz="1100">
                <a:solidFill>
                  <a:schemeClr val="lt2"/>
                </a:solidFill>
                <a:latin typeface="Montserrat"/>
                <a:ea typeface="Montserrat"/>
                <a:cs typeface="Montserrat"/>
                <a:sym typeface="Montserrat"/>
              </a:rPr>
              <a:t>(the Harris County Emergency Management)</a:t>
            </a:r>
            <a:endParaRPr sz="1100">
              <a:solidFill>
                <a:schemeClr val="lt2"/>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2"/>
              </a:buClr>
              <a:buSzPts val="1100"/>
              <a:buFont typeface="Montserrat"/>
              <a:buChar char="●"/>
            </a:pPr>
            <a:r>
              <a:rPr lang="zh-CN" sz="1100">
                <a:solidFill>
                  <a:schemeClr val="dk2"/>
                </a:solidFill>
                <a:latin typeface="Montserrat"/>
                <a:ea typeface="Montserrat"/>
                <a:cs typeface="Montserrat"/>
                <a:sym typeface="Montserrat"/>
              </a:rPr>
              <a:t>Texas major roads including highways </a:t>
            </a:r>
            <a:r>
              <a:rPr lang="zh-CN" sz="1100">
                <a:solidFill>
                  <a:schemeClr val="lt2"/>
                </a:solidFill>
                <a:latin typeface="Montserrat"/>
                <a:ea typeface="Montserrat"/>
                <a:cs typeface="Montserrat"/>
                <a:sym typeface="Montserrat"/>
              </a:rPr>
              <a:t>(Texas Department of Transportation and the Houston Department of Transportation)</a:t>
            </a:r>
            <a:endParaRPr sz="1100">
              <a:solidFill>
                <a:schemeClr val="lt2"/>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 calcmode="lin" valueType="num">
                                      <p:cBhvr additive="base">
                                        <p:cTn id="7" dur="1000"/>
                                        <p:tgtEl>
                                          <p:spTgt spid="310"/>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fade">
                                      <p:cBhvr>
                                        <p:cTn id="11" dur="1000"/>
                                        <p:tgtEl>
                                          <p:spTgt spid="3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2"/>
                                        </p:tgtEl>
                                        <p:attrNameLst>
                                          <p:attrName>style.visibility</p:attrName>
                                        </p:attrNameLst>
                                      </p:cBhvr>
                                      <p:to>
                                        <p:strVal val="visible"/>
                                      </p:to>
                                    </p:set>
                                    <p:animEffect transition="in" filter="fade">
                                      <p:cBhvr>
                                        <p:cTn id="16" dur="10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1408</Words>
  <Application>Microsoft Macintosh PowerPoint</Application>
  <PresentationFormat>全屏显示(16:9)</PresentationFormat>
  <Paragraphs>155</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20</vt:i4>
      </vt:variant>
    </vt:vector>
  </HeadingPairs>
  <TitlesOfParts>
    <vt:vector size="27" baseType="lpstr">
      <vt:lpstr>Montserrat ExtraBold</vt:lpstr>
      <vt:lpstr>Wingdings</vt:lpstr>
      <vt:lpstr>Montserrat</vt:lpstr>
      <vt:lpstr>Montserrat Medium</vt:lpstr>
      <vt:lpstr>Arial</vt:lpstr>
      <vt:lpstr>Simple Light</vt:lpstr>
      <vt:lpstr>Futuristic Background by Slidesgo</vt:lpstr>
      <vt:lpstr>PowerPoint 演示文稿</vt:lpstr>
      <vt:lpstr>Background</vt:lpstr>
      <vt:lpstr>387 Events, 2.743 Trillion Dollars</vt:lpstr>
      <vt:lpstr>01</vt:lpstr>
      <vt:lpstr>01</vt:lpstr>
      <vt:lpstr>02</vt:lpstr>
      <vt:lpstr>PowerPoint 演示文稿</vt:lpstr>
      <vt:lpstr>PowerPoint 演示文稿</vt:lpstr>
      <vt:lpstr>PowerPoint 演示文稿</vt:lpstr>
      <vt:lpstr>Clustering Analysis</vt:lpstr>
      <vt:lpstr>PowerPoint 演示文稿</vt:lpstr>
      <vt:lpstr>PowerPoint 演示文稿</vt:lpstr>
      <vt:lpstr>Results and Validation</vt:lpstr>
      <vt:lpstr>PowerPoint 演示文稿</vt:lpstr>
      <vt:lpstr>PowerPoint 演示文稿</vt:lpstr>
      <vt:lpstr>Limitations</vt:lpstr>
      <vt:lpstr>03</vt:lpstr>
      <vt:lpstr>Research opportuinity</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 </cp:lastModifiedBy>
  <cp:revision>2</cp:revision>
  <dcterms:modified xsi:type="dcterms:W3CDTF">2024-06-14T07:39:30Z</dcterms:modified>
</cp:coreProperties>
</file>